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1" r:id="rId14"/>
    <p:sldId id="279" r:id="rId15"/>
    <p:sldId id="280" r:id="rId16"/>
    <p:sldId id="28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eague Gothic" panose="020B0604020202020204" charset="0"/>
      <p:regular r:id="rId23"/>
    </p:embeddedFont>
    <p:embeddedFont>
      <p:font typeface="League Spartan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aidpowerpoint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CODRFoWZkw?feature=oembed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aidpowerpoint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32PUDL2lb8?feature=oembed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4" y="5996421"/>
            <a:ext cx="10770475" cy="277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Cardiopulmonary Resuscitation (CPR)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Call for Help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1143000" y="2552700"/>
            <a:ext cx="14249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If the victim is not breathing normally, immediately call for emergency medical help if this has not already been done.</a:t>
            </a:r>
          </a:p>
          <a:p>
            <a:pPr lvl="0">
              <a:spcBef>
                <a:spcPts val="640"/>
              </a:spcBef>
            </a:pPr>
            <a:endParaRPr lang="en-GB" sz="3200" dirty="0">
              <a:solidFill>
                <a:schemeClr val="dk1"/>
              </a:solidFill>
              <a:cs typeface="Arial"/>
              <a:sym typeface="Arial"/>
            </a:endParaRPr>
          </a:p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cs typeface="Arial"/>
                <a:sym typeface="Arial"/>
              </a:rPr>
              <a:t>Ensure the call operator is informed the victim is </a:t>
            </a:r>
            <a:r>
              <a:rPr lang="en-GB" sz="3200" b="1" dirty="0">
                <a:solidFill>
                  <a:schemeClr val="dk1"/>
                </a:solidFill>
                <a:cs typeface="Arial"/>
                <a:sym typeface="Arial"/>
              </a:rPr>
              <a:t>not breathing</a:t>
            </a:r>
            <a:r>
              <a:rPr lang="en-GB" sz="3200" dirty="0">
                <a:solidFill>
                  <a:schemeClr val="dk1"/>
                </a:solidFill>
                <a:cs typeface="Arial"/>
                <a:sym typeface="Arial"/>
              </a:rPr>
              <a:t>.</a:t>
            </a:r>
          </a:p>
          <a:p>
            <a:pPr lvl="0">
              <a:spcBef>
                <a:spcPts val="640"/>
              </a:spcBef>
            </a:pPr>
            <a:endParaRPr lang="en-GB" sz="3200" dirty="0">
              <a:solidFill>
                <a:schemeClr val="dk1"/>
              </a:solidFill>
              <a:cs typeface="Arial"/>
              <a:sym typeface="Arial"/>
            </a:endParaRPr>
          </a:p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cs typeface="Arial"/>
                <a:sym typeface="Arial"/>
              </a:rPr>
              <a:t>This is an essential link in the ‘chain’ of survival for improving cardiac arrest care. </a:t>
            </a:r>
            <a:endParaRPr lang="en-GB" sz="3200" dirty="0"/>
          </a:p>
        </p:txBody>
      </p:sp>
      <p:pic>
        <p:nvPicPr>
          <p:cNvPr id="6146" name="Picture 2" descr="Image result for chain of survival&quot;">
            <a:extLst>
              <a:ext uri="{FF2B5EF4-FFF2-40B4-BE49-F238E27FC236}">
                <a16:creationId xmlns:a16="http://schemas.microsoft.com/office/drawing/2014/main" id="{81C50B7D-9C79-4BF8-8A05-A9B34F68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144323"/>
            <a:ext cx="7467600" cy="31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Commence CPR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473707" y="2619412"/>
            <a:ext cx="11125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After an ambulance has been called, you should immediately commence CPR.</a:t>
            </a:r>
          </a:p>
          <a:p>
            <a:pPr lvl="0">
              <a:spcBef>
                <a:spcPts val="560"/>
              </a:spcBef>
            </a:pPr>
            <a:endParaRPr lang="en-GB"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First, you should give 30 chest compressions</a:t>
            </a:r>
          </a:p>
          <a:p>
            <a:pPr lvl="0">
              <a:spcBef>
                <a:spcPts val="560"/>
              </a:spcBef>
            </a:pPr>
            <a:endParaRPr lang="en-GB"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Place your hands in the centre of the person’s chest, over the breastbone (sternum)</a:t>
            </a:r>
          </a:p>
          <a:p>
            <a:pPr lvl="0">
              <a:spcBef>
                <a:spcPts val="560"/>
              </a:spcBef>
            </a:pPr>
            <a:endParaRPr lang="en-GB"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Interlock your fingers</a:t>
            </a:r>
          </a:p>
          <a:p>
            <a:pPr lvl="0">
              <a:spcBef>
                <a:spcPts val="560"/>
              </a:spcBef>
            </a:pPr>
            <a:endParaRPr lang="en-GB"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Push down </a:t>
            </a:r>
            <a:r>
              <a:rPr lang="en-GB" sz="32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30</a:t>
            </a: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times at a rate of </a:t>
            </a:r>
            <a:r>
              <a:rPr lang="en-GB" sz="32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100 - 120</a:t>
            </a: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compressions / minute </a:t>
            </a:r>
          </a:p>
        </p:txBody>
      </p:sp>
      <p:pic>
        <p:nvPicPr>
          <p:cNvPr id="7172" name="Picture 4" descr="Image result for chest compressions&quot;">
            <a:extLst>
              <a:ext uri="{FF2B5EF4-FFF2-40B4-BE49-F238E27FC236}">
                <a16:creationId xmlns:a16="http://schemas.microsoft.com/office/drawing/2014/main" id="{65A37671-5F5B-4191-A8DE-C78B4F4D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7237" y="3425514"/>
            <a:ext cx="586705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8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CPR: Chest Compressions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1143000" y="2552700"/>
            <a:ext cx="15697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your elbows are locked and your shoulders positioned above the chest.</a:t>
            </a:r>
            <a:endParaRPr lang="en-GB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Push down to a depth of </a:t>
            </a:r>
            <a:r>
              <a:rPr lang="en-GB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– 6cm</a:t>
            </a:r>
            <a:endParaRPr lang="en-GB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560"/>
              </a:spcBef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you release fully after each compression. Do not ‘lean’ on the victim’s chest.</a:t>
            </a:r>
            <a:endParaRPr lang="en-GB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1D6B3BB-7E1A-450C-9757-BE5B59CCC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303995"/>
            <a:ext cx="10164044" cy="41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1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CPR: Rescue Breaths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762000" y="2828346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If you have been trained in CPR and are willing to, give </a:t>
            </a:r>
            <a:r>
              <a:rPr lang="en-GB" b="1" dirty="0"/>
              <a:t>two </a:t>
            </a:r>
            <a:r>
              <a:rPr lang="en-GB" dirty="0"/>
              <a:t>rescue breaths after every </a:t>
            </a:r>
            <a:r>
              <a:rPr lang="en-GB" b="1" dirty="0"/>
              <a:t>thirty</a:t>
            </a:r>
            <a:r>
              <a:rPr lang="en-GB" dirty="0"/>
              <a:t> chest compressions.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640"/>
              </a:spcBef>
              <a:buNone/>
            </a:pPr>
            <a:r>
              <a:rPr lang="en-GB" dirty="0">
                <a:solidFill>
                  <a:schemeClr val="dk1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Tilt the patient’s head backwards, life their chin and then pinch their nose</a:t>
            </a:r>
          </a:p>
          <a:p>
            <a:pPr marL="0" lvl="0" indent="0">
              <a:spcBef>
                <a:spcPts val="640"/>
              </a:spcBef>
              <a:buNone/>
            </a:pPr>
            <a:endParaRPr lang="en-GB" dirty="0">
              <a:solidFill>
                <a:schemeClr val="dk1"/>
              </a:solidFill>
              <a:highlight>
                <a:srgbClr val="FFFFFF"/>
              </a:highlight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40"/>
              </a:spcBef>
              <a:buNone/>
            </a:pPr>
            <a:r>
              <a:rPr lang="en-GB" dirty="0">
                <a:solidFill>
                  <a:schemeClr val="dk1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Make a seal over their mouth and breath in for approximately </a:t>
            </a:r>
            <a:r>
              <a:rPr lang="en-GB" b="1" dirty="0">
                <a:solidFill>
                  <a:srgbClr val="FF0000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one</a:t>
            </a:r>
            <a:r>
              <a:rPr lang="en-GB" dirty="0">
                <a:solidFill>
                  <a:schemeClr val="dk1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 second. </a:t>
            </a:r>
            <a:r>
              <a:rPr lang="en-GB" b="1" dirty="0">
                <a:solidFill>
                  <a:schemeClr val="dk1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Do not</a:t>
            </a:r>
            <a:r>
              <a:rPr lang="en-GB" dirty="0">
                <a:solidFill>
                  <a:schemeClr val="dk1"/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 overinflate the patient’s chest – you are not blowing up a balloon! 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456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CPR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914400" y="2324100"/>
            <a:ext cx="15279758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40"/>
              </a:spcBef>
              <a:buNone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the cycle of </a:t>
            </a:r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chest compressions </a:t>
            </a: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GB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rescue breaths</a:t>
            </a: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until help arrives.</a:t>
            </a:r>
          </a:p>
          <a:p>
            <a:pPr marL="0" lvl="0" indent="0">
              <a:spcBef>
                <a:spcPts val="640"/>
              </a:spcBef>
              <a:buNone/>
            </a:pPr>
            <a:endParaRPr lang="en-GB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40"/>
              </a:spcBef>
              <a:buNone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there is more than one first aider, swap over doing chest compressions every two minutes.</a:t>
            </a:r>
          </a:p>
          <a:p>
            <a:pPr marL="0" lvl="0" indent="0">
              <a:spcBef>
                <a:spcPts val="640"/>
              </a:spcBef>
              <a:buNone/>
            </a:pPr>
            <a:endParaRPr lang="en-GB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640"/>
              </a:spcBef>
              <a:buNone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defibrillator arrives it should be used immediately.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499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Real life example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2" name="Online Media 1" title="Young Boy Taka Comes Back From Dead!">
            <a:hlinkClick r:id="" action="ppaction://media"/>
            <a:extLst>
              <a:ext uri="{FF2B5EF4-FFF2-40B4-BE49-F238E27FC236}">
                <a16:creationId xmlns:a16="http://schemas.microsoft.com/office/drawing/2014/main" id="{6292518A-D8E6-4F8D-8D7E-5FD2DE7CD6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1600" y="2552700"/>
            <a:ext cx="8077200" cy="60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Real life example (2)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3" name="Online Media 2" title="Chris Solomons Sudden Cardiac Arrest Rescue - BBC Helicopter Heroes">
            <a:hlinkClick r:id="" action="ppaction://media"/>
            <a:extLst>
              <a:ext uri="{FF2B5EF4-FFF2-40B4-BE49-F238E27FC236}">
                <a16:creationId xmlns:a16="http://schemas.microsoft.com/office/drawing/2014/main" id="{E620168D-FF5B-49C1-9E04-C53D3886E3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05400" y="2705100"/>
            <a:ext cx="854060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What is CPR?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685800" y="2324100"/>
            <a:ext cx="160020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Cardiopulmonary Resuscitation (CPR) is a first aid technique to help people who suffer a “cardiac arrest” (their heart stops beating).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It involves doing </a:t>
            </a:r>
            <a:r>
              <a:rPr lang="en-GB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chest compressions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and </a:t>
            </a:r>
            <a:r>
              <a:rPr lang="en-GB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rescue breaths 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to keep the patient alive until a </a:t>
            </a:r>
            <a:r>
              <a:rPr lang="en-GB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defibrillator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arrives. 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 defibrillator is an electrical device which can be used to help restart someone’s heart.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CPR on its own is unlikely to restart someone’s heart, however it will increase the chance of a defibrillator being successful.</a:t>
            </a:r>
          </a:p>
        </p:txBody>
      </p:sp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Patient assessment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7" name="Google Shape;88;p17">
            <a:extLst>
              <a:ext uri="{FF2B5EF4-FFF2-40B4-BE49-F238E27FC236}">
                <a16:creationId xmlns:a16="http://schemas.microsoft.com/office/drawing/2014/main" id="{A43B5946-D52A-444E-B201-2C2F838DA96D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600" y="1714500"/>
            <a:ext cx="5562600" cy="6317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;p17">
            <a:extLst>
              <a:ext uri="{FF2B5EF4-FFF2-40B4-BE49-F238E27FC236}">
                <a16:creationId xmlns:a16="http://schemas.microsoft.com/office/drawing/2014/main" id="{032E6495-565E-4F6C-9D29-32179F8653BF}"/>
              </a:ext>
            </a:extLst>
          </p:cNvPr>
          <p:cNvSpPr txBox="1">
            <a:spLocks noGrp="1"/>
          </p:cNvSpPr>
          <p:nvPr/>
        </p:nvSpPr>
        <p:spPr>
          <a:xfrm>
            <a:off x="1219200" y="2402008"/>
            <a:ext cx="7696200" cy="609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find someone collapsed, you can use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 ABC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help you remember what 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actions to take.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lang="en-GB" dirty="0"/>
          </a:p>
          <a:p>
            <a:pPr indent="-457200"/>
            <a:r>
              <a:rPr lang="en-GB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anger</a:t>
            </a:r>
          </a:p>
          <a:p>
            <a:pPr indent="-457200"/>
            <a:r>
              <a:rPr lang="en-GB" b="1" dirty="0"/>
              <a:t>R</a:t>
            </a:r>
            <a:r>
              <a:rPr lang="en-GB" dirty="0"/>
              <a:t>esponse</a:t>
            </a:r>
          </a:p>
          <a:p>
            <a:pPr indent="-457200"/>
            <a:endParaRPr lang="en-GB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/>
            <a:r>
              <a:rPr lang="en-GB" b="1" dirty="0"/>
              <a:t>A</a:t>
            </a:r>
            <a:r>
              <a:rPr lang="en-GB" dirty="0"/>
              <a:t>irway</a:t>
            </a:r>
          </a:p>
          <a:p>
            <a:pPr indent="-457200"/>
            <a:r>
              <a:rPr lang="en-GB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reathing</a:t>
            </a:r>
          </a:p>
          <a:p>
            <a:pPr indent="-457200"/>
            <a:r>
              <a:rPr lang="en-GB" b="1" dirty="0"/>
              <a:t>Call / Commence </a:t>
            </a:r>
            <a:r>
              <a:rPr lang="en-GB" dirty="0"/>
              <a:t>CPR</a:t>
            </a:r>
            <a:endParaRPr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1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Danger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9" name="Google Shape;95;p18">
            <a:extLst>
              <a:ext uri="{FF2B5EF4-FFF2-40B4-BE49-F238E27FC236}">
                <a16:creationId xmlns:a16="http://schemas.microsoft.com/office/drawing/2014/main" id="{5EE30EEC-3272-4BBE-BDF3-8B60978BEECC}"/>
              </a:ext>
            </a:extLst>
          </p:cNvPr>
          <p:cNvSpPr txBox="1">
            <a:spLocks noGrp="1"/>
          </p:cNvSpPr>
          <p:nvPr/>
        </p:nvSpPr>
        <p:spPr>
          <a:xfrm>
            <a:off x="762000" y="2476500"/>
            <a:ext cx="12192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Ensure there are no dangers to yourself, other bystanders or the patient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Ask yourself - why has the patient collapsed? Are there any hazards? Am I at risk?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Dangers could include moving vehicles, electricity, water, other people or smoke/fire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Only enter a situation if it is </a:t>
            </a:r>
            <a:r>
              <a:rPr lang="en-US" b="1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safe</a:t>
            </a:r>
            <a:r>
              <a:rPr lang="en-US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to do so. Remember, you are the most important person. </a:t>
            </a:r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anger sign&quot;">
            <a:extLst>
              <a:ext uri="{FF2B5EF4-FFF2-40B4-BE49-F238E27FC236}">
                <a16:creationId xmlns:a16="http://schemas.microsoft.com/office/drawing/2014/main" id="{EAB54EA7-7A98-45E2-B112-23A7CCF7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3200" y="3327190"/>
            <a:ext cx="3632619" cy="363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3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Response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9" name="Google Shape;95;p18">
            <a:extLst>
              <a:ext uri="{FF2B5EF4-FFF2-40B4-BE49-F238E27FC236}">
                <a16:creationId xmlns:a16="http://schemas.microsoft.com/office/drawing/2014/main" id="{5EE30EEC-3272-4BBE-BDF3-8B60978BEECC}"/>
              </a:ext>
            </a:extLst>
          </p:cNvPr>
          <p:cNvSpPr txBox="1">
            <a:spLocks noGrp="1"/>
          </p:cNvSpPr>
          <p:nvPr/>
        </p:nvSpPr>
        <p:spPr>
          <a:xfrm>
            <a:off x="762000" y="2476500"/>
            <a:ext cx="13106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lnSpc>
                <a:spcPct val="90000"/>
              </a:lnSpc>
              <a:buNone/>
            </a:pPr>
            <a:r>
              <a:rPr lang="en-GB" dirty="0">
                <a:latin typeface="+mn-lt"/>
              </a:rPr>
              <a:t>Try and wake the victim up - are they responding to you?  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GB" dirty="0">
                <a:latin typeface="+mn-lt"/>
              </a:rPr>
              <a:t>Kneel by their head, shout loudly in both ears and tap them on the shoulders.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GB" dirty="0">
                <a:latin typeface="+mn-lt"/>
              </a:rPr>
              <a:t>If you do not get aa response, the patient is </a:t>
            </a:r>
            <a:r>
              <a:rPr lang="en-GB" b="1" dirty="0">
                <a:latin typeface="+mn-lt"/>
              </a:rPr>
              <a:t>unconscious. </a:t>
            </a:r>
            <a:r>
              <a:rPr lang="en-GB" dirty="0">
                <a:latin typeface="+mn-lt"/>
              </a:rPr>
              <a:t>This is an emergency. 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  <a:p>
            <a:pPr marL="0" lvl="0" indent="0">
              <a:buNone/>
            </a:pPr>
            <a:r>
              <a:rPr lang="en-GB" dirty="0">
                <a:latin typeface="+mn-lt"/>
              </a:rPr>
              <a:t>Try and attract attention to yourself/the patient by shouting for help. However, do not leave the patient. 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08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Airway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9" name="Google Shape;95;p18">
            <a:extLst>
              <a:ext uri="{FF2B5EF4-FFF2-40B4-BE49-F238E27FC236}">
                <a16:creationId xmlns:a16="http://schemas.microsoft.com/office/drawing/2014/main" id="{5EE30EEC-3272-4BBE-BDF3-8B60978BEECC}"/>
              </a:ext>
            </a:extLst>
          </p:cNvPr>
          <p:cNvSpPr txBox="1">
            <a:spLocks noGrp="1"/>
          </p:cNvSpPr>
          <p:nvPr/>
        </p:nvSpPr>
        <p:spPr>
          <a:xfrm>
            <a:off x="762000" y="2476500"/>
            <a:ext cx="13106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+mn-lt"/>
              </a:rPr>
              <a:t>The airway is the tube which takes air from the mouth/nose to the lungs. When a patient is unconscious, their tongue can fall backwards and block their airway. This can cause an obstruction and the victim will quickly </a:t>
            </a:r>
            <a:r>
              <a:rPr lang="en-GB" b="1" dirty="0">
                <a:latin typeface="+mn-lt"/>
              </a:rPr>
              <a:t>suffocate</a:t>
            </a:r>
            <a:r>
              <a:rPr lang="en-GB" dirty="0">
                <a:latin typeface="+mn-lt"/>
              </a:rPr>
              <a:t>. </a:t>
            </a:r>
          </a:p>
          <a:p>
            <a:pPr marL="0" lvl="0" indent="0">
              <a:buNone/>
            </a:pPr>
            <a:endParaRPr lang="en-GB" dirty="0">
              <a:latin typeface="+mn-lt"/>
            </a:endParaRPr>
          </a:p>
          <a:p>
            <a:pPr marL="0" lvl="0" indent="0">
              <a:buNone/>
            </a:pPr>
            <a:r>
              <a:rPr lang="en-GB" dirty="0"/>
              <a:t>To open an unconscious patient’s airway, place one hand on their forehead and tilt their head </a:t>
            </a:r>
            <a:r>
              <a:rPr lang="en-GB" b="1" dirty="0"/>
              <a:t>backwards</a:t>
            </a:r>
            <a:r>
              <a:rPr lang="en-GB" dirty="0"/>
              <a:t>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Then place two fingers on the bony part of their chin and lift it.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This is known as the “head tilt, chin lift” </a:t>
            </a:r>
            <a:r>
              <a:rPr lang="en-GB" dirty="0" err="1"/>
              <a:t>maneuver</a:t>
            </a:r>
            <a:r>
              <a:rPr lang="en-GB" dirty="0"/>
              <a:t>.</a:t>
            </a:r>
          </a:p>
          <a:p>
            <a:pPr marL="0" lvl="0" indent="0">
              <a:buNone/>
            </a:pPr>
            <a:endParaRPr lang="en-GB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56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Airway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7" name="Google Shape;134;p23">
            <a:extLst>
              <a:ext uri="{FF2B5EF4-FFF2-40B4-BE49-F238E27FC236}">
                <a16:creationId xmlns:a16="http://schemas.microsoft.com/office/drawing/2014/main" id="{BC0C377D-6E55-48F8-A90E-13F375D8E5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00" y="2089785"/>
            <a:ext cx="80772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5;p18">
            <a:extLst>
              <a:ext uri="{FF2B5EF4-FFF2-40B4-BE49-F238E27FC236}">
                <a16:creationId xmlns:a16="http://schemas.microsoft.com/office/drawing/2014/main" id="{1AFF3300-2801-488C-85CD-1AFA4DED239D}"/>
              </a:ext>
            </a:extLst>
          </p:cNvPr>
          <p:cNvSpPr txBox="1">
            <a:spLocks noGrp="1"/>
          </p:cNvSpPr>
          <p:nvPr/>
        </p:nvSpPr>
        <p:spPr>
          <a:xfrm>
            <a:off x="1143000" y="8237040"/>
            <a:ext cx="13106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None/>
            </a:pPr>
            <a:r>
              <a:rPr lang="en-GB" dirty="0">
                <a:solidFill>
                  <a:srgbClr val="008453"/>
                </a:solidFill>
                <a:latin typeface="+mn-lt"/>
              </a:rPr>
              <a:t>This action can save a life!</a:t>
            </a:r>
          </a:p>
        </p:txBody>
      </p:sp>
    </p:spTree>
    <p:extLst>
      <p:ext uri="{BB962C8B-B14F-4D97-AF65-F5344CB8AC3E}">
        <p14:creationId xmlns:p14="http://schemas.microsoft.com/office/powerpoint/2010/main" val="190924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rgbClr val="008453"/>
                </a:solidFill>
                <a:latin typeface="League Spartan" panose="020B0604020202020204" charset="0"/>
                <a:ea typeface="Arial"/>
                <a:cs typeface="Arial"/>
                <a:sym typeface="Arial"/>
              </a:rPr>
              <a:t>Breathing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296BFC-7B50-4A40-85D1-0D4B72066D5B}"/>
              </a:ext>
            </a:extLst>
          </p:cNvPr>
          <p:cNvSpPr/>
          <p:nvPr/>
        </p:nvSpPr>
        <p:spPr>
          <a:xfrm>
            <a:off x="1143000" y="2552700"/>
            <a:ext cx="14249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40"/>
              </a:spcBef>
            </a:pP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Keep your hands on the person’s head/chin. Place your cheek above their mouth and look at their chest.</a:t>
            </a:r>
          </a:p>
          <a:p>
            <a:pPr lvl="0">
              <a:spcBef>
                <a:spcPts val="640"/>
              </a:spcBef>
            </a:pPr>
            <a:endParaRPr lang="en-GB" sz="3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spcBef>
                <a:spcPts val="640"/>
              </a:spcBef>
            </a:pPr>
            <a:r>
              <a:rPr lang="en-GB" sz="32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Look, listen and feel</a:t>
            </a:r>
            <a:r>
              <a:rPr lang="en-GB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for normal, regular breathing for up to 10 seconds.</a:t>
            </a:r>
          </a:p>
          <a:p>
            <a:pPr lvl="0">
              <a:spcBef>
                <a:spcPts val="640"/>
              </a:spcBef>
            </a:pPr>
            <a:endParaRPr lang="en-GB" sz="3200" dirty="0"/>
          </a:p>
          <a:p>
            <a:pPr lvl="0">
              <a:spcBef>
                <a:spcPts val="640"/>
              </a:spcBef>
            </a:pPr>
            <a:r>
              <a:rPr lang="en-GB" sz="3200" dirty="0"/>
              <a:t>Irregular shallow gasps is not normal breathing. This is a phenomenon known as ‘agonal breathing’ and should be ignored. Patients who have just suffered a cardiac arrest may display agonal breathing. </a:t>
            </a:r>
          </a:p>
        </p:txBody>
      </p:sp>
      <p:pic>
        <p:nvPicPr>
          <p:cNvPr id="2050" name="Picture 2" descr="Image result for 10 seconds&quot;">
            <a:extLst>
              <a:ext uri="{FF2B5EF4-FFF2-40B4-BE49-F238E27FC236}">
                <a16:creationId xmlns:a16="http://schemas.microsoft.com/office/drawing/2014/main" id="{AC55456B-0515-4F1E-8408-046C8528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5364" y="6141959"/>
            <a:ext cx="258373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9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Custom</PresentationFormat>
  <Paragraphs>103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League Gothic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2020-01-03T21:01:24Z</dcterms:modified>
  <dc:identifier/>
</cp:coreProperties>
</file>