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eague Gothic" panose="020B0604020202020204" charset="0"/>
      <p:regular r:id="rId21"/>
    </p:embeddedFont>
    <p:embeddedFont>
      <p:font typeface="League Spartan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C6533-38A9-4F3D-81AC-09C4E73EB036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453C-479C-4937-8B24-77198B3D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8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7NgFQODrvQ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https://www.youtube.com/watch?v=17NgFQODrvQ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A453C-479C-4937-8B24-77198B3D76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9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7NgFQODrvQ?feature=oembed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firstaidpowerpoint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amzn.to/39D9zy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emergency_telephone_numbers" TargetMode="External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cfd.org/trave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06522" cy="103548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77471" y="573405"/>
            <a:ext cx="8705860" cy="1356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en-US" sz="3600" spc="240" dirty="0">
                <a:solidFill>
                  <a:srgbClr val="FFFFFF"/>
                </a:solidFill>
                <a:latin typeface="League Gothic"/>
              </a:rPr>
              <a:t>JOHN FURST</a:t>
            </a:r>
          </a:p>
          <a:p>
            <a:pPr>
              <a:lnSpc>
                <a:spcPts val="3540"/>
              </a:lnSpc>
            </a:pPr>
            <a:endParaRPr lang="en-US" sz="3600" spc="240" dirty="0">
              <a:solidFill>
                <a:srgbClr val="FFFFFF"/>
              </a:solidFill>
              <a:latin typeface="League Gothic"/>
            </a:endParaRPr>
          </a:p>
          <a:p>
            <a:pPr>
              <a:lnSpc>
                <a:spcPts val="3540"/>
              </a:lnSpc>
            </a:pPr>
            <a:r>
              <a:rPr lang="en-US" sz="3600" spc="240" dirty="0">
                <a:solidFill>
                  <a:schemeClr val="bg1"/>
                </a:solidFill>
                <a:latin typeface="League Gothic"/>
              </a:rPr>
              <a:t>FIRSTAIDPOWERPOINT.ORG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79325" y="5996421"/>
            <a:ext cx="9544930" cy="273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0"/>
              </a:lnSpc>
            </a:pPr>
            <a:r>
              <a:rPr lang="en-US" sz="7850" spc="102" dirty="0">
                <a:solidFill>
                  <a:srgbClr val="FFFFFF"/>
                </a:solidFill>
                <a:latin typeface="League Spartan"/>
              </a:rPr>
              <a:t>INTRODUCTION TO FIRST AID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661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8453"/>
                </a:solidFill>
                <a:latin typeface="League Spartan" panose="020B0604020202020204" charset="0"/>
              </a:rPr>
              <a:t>Incident Management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pic>
        <p:nvPicPr>
          <p:cNvPr id="7" name="Google Shape;146;p24">
            <a:extLst>
              <a:ext uri="{FF2B5EF4-FFF2-40B4-BE49-F238E27FC236}">
                <a16:creationId xmlns:a16="http://schemas.microsoft.com/office/drawing/2014/main" id="{BF52A3FE-113F-4C89-B20C-CFB3CBD63E3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600" y="2324100"/>
            <a:ext cx="11430000" cy="6374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65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661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8453"/>
                </a:solidFill>
                <a:latin typeface="League Spartan" panose="020B0604020202020204" charset="0"/>
              </a:rPr>
              <a:t>Incident Management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8" name="Google Shape;79;p16">
            <a:extLst>
              <a:ext uri="{FF2B5EF4-FFF2-40B4-BE49-F238E27FC236}">
                <a16:creationId xmlns:a16="http://schemas.microsoft.com/office/drawing/2014/main" id="{5E2B9E2B-3120-4E14-839A-193E80CCE152}"/>
              </a:ext>
            </a:extLst>
          </p:cNvPr>
          <p:cNvSpPr txBox="1">
            <a:spLocks/>
          </p:cNvSpPr>
          <p:nvPr/>
        </p:nvSpPr>
        <p:spPr>
          <a:xfrm>
            <a:off x="762000" y="2828346"/>
            <a:ext cx="15279758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GB" dirty="0"/>
              <a:t>Potential hazards in this situation:</a:t>
            </a:r>
          </a:p>
          <a:p>
            <a:pPr>
              <a:lnSpc>
                <a:spcPct val="130000"/>
              </a:lnSpc>
            </a:pPr>
            <a:r>
              <a:rPr lang="en-GB" dirty="0"/>
              <a:t>Moving vehicles</a:t>
            </a:r>
          </a:p>
          <a:p>
            <a:pPr>
              <a:lnSpc>
                <a:spcPct val="130000"/>
              </a:lnSpc>
            </a:pPr>
            <a:r>
              <a:rPr lang="en-GB" dirty="0"/>
              <a:t>Oil or fuel spillage</a:t>
            </a:r>
          </a:p>
          <a:p>
            <a:pPr>
              <a:lnSpc>
                <a:spcPct val="130000"/>
              </a:lnSpc>
            </a:pPr>
            <a:r>
              <a:rPr lang="en-GB" dirty="0"/>
              <a:t>Broken glass</a:t>
            </a:r>
          </a:p>
          <a:p>
            <a:pPr>
              <a:lnSpc>
                <a:spcPct val="130000"/>
              </a:lnSpc>
            </a:pPr>
            <a:r>
              <a:rPr lang="en-GB" dirty="0"/>
              <a:t>Undeployed airbags</a:t>
            </a:r>
          </a:p>
          <a:p>
            <a:pPr>
              <a:lnSpc>
                <a:spcPct val="130000"/>
              </a:lnSpc>
            </a:pPr>
            <a:r>
              <a:rPr lang="en-GB" dirty="0"/>
              <a:t>Risk of fire or explosion</a:t>
            </a:r>
          </a:p>
          <a:p>
            <a:pPr marL="0" indent="0">
              <a:lnSpc>
                <a:spcPct val="130000"/>
              </a:lnSpc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99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661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8453"/>
                </a:solidFill>
                <a:latin typeface="League Spartan" panose="020B0604020202020204" charset="0"/>
              </a:rPr>
              <a:t>Infection Control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EA54AA-D252-4D17-AF81-357F74162B78}"/>
              </a:ext>
            </a:extLst>
          </p:cNvPr>
          <p:cNvSpPr/>
          <p:nvPr/>
        </p:nvSpPr>
        <p:spPr>
          <a:xfrm>
            <a:off x="838200" y="2400300"/>
            <a:ext cx="1295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Various diseases can be transmitted via blood and body fluids (for example HIV and Hepatitis B &amp; C)</a:t>
            </a:r>
          </a:p>
          <a:p>
            <a:pPr indent="0">
              <a:buNone/>
            </a:pPr>
            <a:endParaRPr lang="en-GB" sz="3200" dirty="0"/>
          </a:p>
          <a:p>
            <a:r>
              <a:rPr lang="en-GB" sz="3200" dirty="0"/>
              <a:t>If possible, always wear disposable gloves when dealing with bodily fluids</a:t>
            </a:r>
          </a:p>
          <a:p>
            <a:endParaRPr lang="en-GB" sz="3200" dirty="0"/>
          </a:p>
          <a:p>
            <a:pPr lvl="1"/>
            <a:r>
              <a:rPr lang="en-GB" sz="3200" b="1" dirty="0"/>
              <a:t>HOWEVER</a:t>
            </a:r>
            <a:r>
              <a:rPr lang="en-GB" sz="3200" dirty="0"/>
              <a:t>: This is not always practical! In an emergency situation you can improvise and use anything to create a barrier. </a:t>
            </a:r>
            <a:r>
              <a:rPr lang="en-GB" sz="3200" dirty="0" err="1"/>
              <a:t>e.g</a:t>
            </a:r>
            <a:r>
              <a:rPr lang="en-GB" sz="3200" dirty="0"/>
              <a:t>: a plastic carrier bag</a:t>
            </a:r>
          </a:p>
          <a:p>
            <a:endParaRPr lang="en-GB" sz="3200" dirty="0"/>
          </a:p>
          <a:p>
            <a:r>
              <a:rPr lang="en-GB" sz="3200" dirty="0"/>
              <a:t>Ensure any cuts/open injuries to your hands are covered with waterproof plasters or dressings.</a:t>
            </a:r>
          </a:p>
          <a:p>
            <a:endParaRPr lang="en-GB" sz="3200" dirty="0"/>
          </a:p>
          <a:p>
            <a:r>
              <a:rPr lang="en-GB" sz="3200" dirty="0"/>
              <a:t>Wash your hands with soap and running warm water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1472605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661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8453"/>
                </a:solidFill>
                <a:latin typeface="League Spartan" panose="020B0604020202020204" charset="0"/>
              </a:rPr>
              <a:t>Infection Control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EA54AA-D252-4D17-AF81-357F74162B78}"/>
              </a:ext>
            </a:extLst>
          </p:cNvPr>
          <p:cNvSpPr/>
          <p:nvPr/>
        </p:nvSpPr>
        <p:spPr>
          <a:xfrm>
            <a:off x="1295400" y="2586909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Effective handwashing is vital to reduce the risk of transmitting infection</a:t>
            </a:r>
          </a:p>
        </p:txBody>
      </p:sp>
      <p:pic>
        <p:nvPicPr>
          <p:cNvPr id="7" name="Google Shape;163;p26">
            <a:extLst>
              <a:ext uri="{FF2B5EF4-FFF2-40B4-BE49-F238E27FC236}">
                <a16:creationId xmlns:a16="http://schemas.microsoft.com/office/drawing/2014/main" id="{8CDACAEA-2DF4-40B4-A7B8-C0EBB2D754A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4983425"/>
            <a:ext cx="3156900" cy="31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64;p26">
            <a:extLst>
              <a:ext uri="{FF2B5EF4-FFF2-40B4-BE49-F238E27FC236}">
                <a16:creationId xmlns:a16="http://schemas.microsoft.com/office/drawing/2014/main" id="{004A6AEA-C271-426B-B549-7F3E225EA6B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77400" y="800100"/>
            <a:ext cx="6442364" cy="8436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636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4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661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8453"/>
                </a:solidFill>
                <a:latin typeface="League Spartan" panose="020B0604020202020204" charset="0"/>
              </a:rPr>
              <a:t>Hand Hygiene Video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pic>
        <p:nvPicPr>
          <p:cNvPr id="4" name="Online Media 3" title="Hand Hygiene 101">
            <a:hlinkClick r:id="" action="ppaction://media"/>
            <a:extLst>
              <a:ext uri="{FF2B5EF4-FFF2-40B4-BE49-F238E27FC236}">
                <a16:creationId xmlns:a16="http://schemas.microsoft.com/office/drawing/2014/main" id="{064B2232-1583-4888-8F74-6E51F129CD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648200" y="262890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77471" y="573405"/>
            <a:ext cx="8705860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en-US" sz="3000" spc="240" dirty="0">
                <a:solidFill>
                  <a:srgbClr val="FFFFFF"/>
                </a:solidFill>
                <a:latin typeface="League Gothic"/>
              </a:rPr>
              <a:t>JOHN FURST</a:t>
            </a:r>
          </a:p>
          <a:p>
            <a:pPr>
              <a:lnSpc>
                <a:spcPts val="3540"/>
              </a:lnSpc>
            </a:pPr>
            <a:r>
              <a:rPr lang="en-US" sz="3000" spc="240" dirty="0">
                <a:solidFill>
                  <a:srgbClr val="FFFFFF"/>
                </a:solidFill>
                <a:latin typeface="League Gothic"/>
              </a:rPr>
              <a:t>FIRSTAIDPOWERPOINT.ORG</a:t>
            </a:r>
          </a:p>
        </p:txBody>
      </p:sp>
      <p:pic>
        <p:nvPicPr>
          <p:cNvPr id="1026" name="Picture 2" descr="Image result for complete first aid pocket guide&quot;">
            <a:hlinkClick r:id="rId2"/>
            <a:extLst>
              <a:ext uri="{FF2B5EF4-FFF2-40B4-BE49-F238E27FC236}">
                <a16:creationId xmlns:a16="http://schemas.microsoft.com/office/drawing/2014/main" id="{0495E91B-EE86-4D05-8F59-AFDFFA005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333500"/>
            <a:ext cx="5912967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07FB7B-1E13-404E-8471-0198E1704E02}"/>
              </a:ext>
            </a:extLst>
          </p:cNvPr>
          <p:cNvSpPr/>
          <p:nvPr/>
        </p:nvSpPr>
        <p:spPr>
          <a:xfrm>
            <a:off x="6781800" y="1343891"/>
            <a:ext cx="1089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8453"/>
                </a:solidFill>
                <a:latin typeface="Arial" panose="020B0604020202020204" pitchFamily="34" charset="0"/>
              </a:rPr>
              <a:t>From minor cuts and burns, to heart attacks and strokes, this handy, take-anywhere guide gives you the knowledge and advice you need to recognize and respond to any medical emergency.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solidFill>
                  <a:srgbClr val="333333"/>
                </a:solidFill>
                <a:latin typeface="Arial" panose="020B0604020202020204" pitchFamily="34" charset="0"/>
              </a:rPr>
              <a:t>Be prepared for any medical emergency and handle it safely and efficiently with </a:t>
            </a:r>
            <a:r>
              <a:rPr lang="en-GB" sz="2400" i="1" dirty="0">
                <a:solidFill>
                  <a:srgbClr val="333333"/>
                </a:solidFill>
                <a:latin typeface="Arial" panose="020B0604020202020204" pitchFamily="34" charset="0"/>
              </a:rPr>
              <a:t>The Complete First Aid Pocket Guide. </a:t>
            </a:r>
            <a:r>
              <a:rPr lang="en-GB" sz="2400" dirty="0">
                <a:solidFill>
                  <a:srgbClr val="333333"/>
                </a:solidFill>
                <a:latin typeface="Arial" panose="020B0604020202020204" pitchFamily="34" charset="0"/>
              </a:rPr>
              <a:t>Quickly identify signs and symptoms of a wide range of medical conditions and learn how to recognize the difference between a minor injury or illness, and those that are more serious with this essential handbook.</a:t>
            </a:r>
            <a:endParaRPr lang="en-GB" sz="2400" dirty="0"/>
          </a:p>
        </p:txBody>
      </p:sp>
      <p:pic>
        <p:nvPicPr>
          <p:cNvPr id="1028" name="Picture 4" descr="Image result for available on amazon&quot;">
            <a:hlinkClick r:id="rId2"/>
            <a:extLst>
              <a:ext uri="{FF2B5EF4-FFF2-40B4-BE49-F238E27FC236}">
                <a16:creationId xmlns:a16="http://schemas.microsoft.com/office/drawing/2014/main" id="{65265EA8-6374-4EBF-B645-63FF42037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7170" y="5531646"/>
            <a:ext cx="8705860" cy="41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8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The Definition of First Aid</a:t>
            </a:r>
          </a:p>
        </p:txBody>
      </p:sp>
      <p:sp>
        <p:nvSpPr>
          <p:cNvPr id="11" name="Google Shape;79;p16">
            <a:extLst>
              <a:ext uri="{FF2B5EF4-FFF2-40B4-BE49-F238E27FC236}">
                <a16:creationId xmlns:a16="http://schemas.microsoft.com/office/drawing/2014/main" id="{4B3C9D4B-57B7-42E9-A7D2-2DA9EA28EDF7}"/>
              </a:ext>
            </a:extLst>
          </p:cNvPr>
          <p:cNvSpPr txBox="1">
            <a:spLocks/>
          </p:cNvSpPr>
          <p:nvPr/>
        </p:nvSpPr>
        <p:spPr>
          <a:xfrm>
            <a:off x="1219200" y="3153172"/>
            <a:ext cx="7321549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4000" i="1" dirty="0"/>
              <a:t>“Help given to a sick or injured person until full medical treatment is available”</a:t>
            </a:r>
            <a:endParaRPr lang="en-GB" sz="2800" dirty="0"/>
          </a:p>
          <a:p>
            <a:pPr marL="0" indent="0">
              <a:buFont typeface="Arial" pitchFamily="34" charset="0"/>
              <a:buNone/>
            </a:pPr>
            <a:endParaRPr lang="en-GB" sz="2800" dirty="0"/>
          </a:p>
          <a:p>
            <a:pPr marL="0" indent="0">
              <a:buFont typeface="Arial" pitchFamily="34" charset="0"/>
              <a:buNone/>
            </a:pPr>
            <a:r>
              <a:rPr lang="en-GB" sz="4000" i="1" dirty="0"/>
              <a:t>“…provision of initial care for an illness or injury”</a:t>
            </a:r>
            <a:endParaRPr lang="en-GB" sz="2800" dirty="0"/>
          </a:p>
        </p:txBody>
      </p:sp>
      <p:pic>
        <p:nvPicPr>
          <p:cNvPr id="2050" name="Picture 2" descr="Image result for first aid logo&quot;">
            <a:extLst>
              <a:ext uri="{FF2B5EF4-FFF2-40B4-BE49-F238E27FC236}">
                <a16:creationId xmlns:a16="http://schemas.microsoft.com/office/drawing/2014/main" id="{7D24F2D7-F5EB-492C-A02E-7EDD279B2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6800" y="3153172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8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The Aims of First Aid</a:t>
            </a:r>
          </a:p>
        </p:txBody>
      </p:sp>
      <p:sp>
        <p:nvSpPr>
          <p:cNvPr id="11" name="Google Shape;79;p16">
            <a:extLst>
              <a:ext uri="{FF2B5EF4-FFF2-40B4-BE49-F238E27FC236}">
                <a16:creationId xmlns:a16="http://schemas.microsoft.com/office/drawing/2014/main" id="{4B3C9D4B-57B7-42E9-A7D2-2DA9EA28EDF7}"/>
              </a:ext>
            </a:extLst>
          </p:cNvPr>
          <p:cNvSpPr txBox="1">
            <a:spLocks/>
          </p:cNvSpPr>
          <p:nvPr/>
        </p:nvSpPr>
        <p:spPr>
          <a:xfrm>
            <a:off x="838200" y="3009900"/>
            <a:ext cx="15279758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Broadly, there are three main aims when administering first aid:</a:t>
            </a:r>
            <a:endParaRPr lang="en-GB" sz="2400" dirty="0"/>
          </a:p>
          <a:p>
            <a:pPr marL="457200" lvl="1" indent="0">
              <a:spcBef>
                <a:spcPts val="560"/>
              </a:spcBef>
              <a:buSzPts val="1450"/>
              <a:buNone/>
            </a:pPr>
            <a:r>
              <a:rPr lang="en-GB" sz="3200" b="1" dirty="0">
                <a:solidFill>
                  <a:srgbClr val="FF0000"/>
                </a:solidFill>
              </a:rPr>
              <a:t>P</a:t>
            </a:r>
            <a:r>
              <a:rPr lang="en-GB" sz="3200" dirty="0"/>
              <a:t>reserve life</a:t>
            </a:r>
            <a:endParaRPr lang="en-GB" sz="2400" dirty="0"/>
          </a:p>
          <a:p>
            <a:pPr marL="457200" lvl="1" indent="0">
              <a:buSzPts val="1450"/>
              <a:buNone/>
            </a:pPr>
            <a:r>
              <a:rPr lang="en-GB" sz="3200" b="1" dirty="0">
                <a:solidFill>
                  <a:srgbClr val="FF0000"/>
                </a:solidFill>
              </a:rPr>
              <a:t>P</a:t>
            </a:r>
            <a:r>
              <a:rPr lang="en-GB" sz="3200" dirty="0"/>
              <a:t>revent worsening of the condition (if possible)</a:t>
            </a:r>
            <a:endParaRPr lang="en-GB" sz="2400" dirty="0"/>
          </a:p>
          <a:p>
            <a:pPr marL="457200" lvl="1" indent="0">
              <a:buSzPts val="1450"/>
              <a:buNone/>
            </a:pPr>
            <a:r>
              <a:rPr lang="en-GB" sz="3200" b="1" dirty="0">
                <a:solidFill>
                  <a:srgbClr val="FF0000"/>
                </a:solidFill>
              </a:rPr>
              <a:t>P</a:t>
            </a:r>
            <a:r>
              <a:rPr lang="en-GB" sz="3200" dirty="0"/>
              <a:t>romote recovery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dirty="0"/>
              <a:t>For example, applying a plaster is preventing the condition (a cut) from worsening by stopping infection.</a:t>
            </a:r>
          </a:p>
          <a:p>
            <a:pPr marL="40005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These aims are known as the ‘three Ps’ of first aid</a:t>
            </a:r>
          </a:p>
        </p:txBody>
      </p:sp>
      <p:pic>
        <p:nvPicPr>
          <p:cNvPr id="3074" name="Picture 2" descr="Image result for first aid Ps&quot;">
            <a:extLst>
              <a:ext uri="{FF2B5EF4-FFF2-40B4-BE49-F238E27FC236}">
                <a16:creationId xmlns:a16="http://schemas.microsoft.com/office/drawing/2014/main" id="{6606D8EE-DB16-42D1-BA18-C28CD5A03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5837" y="266700"/>
            <a:ext cx="564832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16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661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8453"/>
                </a:solidFill>
                <a:latin typeface="League Spartan" panose="020B0604020202020204" charset="0"/>
              </a:rPr>
              <a:t>Roles and Responsibilities of a First Aider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11" name="Google Shape;79;p16">
            <a:extLst>
              <a:ext uri="{FF2B5EF4-FFF2-40B4-BE49-F238E27FC236}">
                <a16:creationId xmlns:a16="http://schemas.microsoft.com/office/drawing/2014/main" id="{4B3C9D4B-57B7-42E9-A7D2-2DA9EA28EDF7}"/>
              </a:ext>
            </a:extLst>
          </p:cNvPr>
          <p:cNvSpPr txBox="1">
            <a:spLocks/>
          </p:cNvSpPr>
          <p:nvPr/>
        </p:nvSpPr>
        <p:spPr>
          <a:xfrm>
            <a:off x="762000" y="2828346"/>
            <a:ext cx="15279758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A first aider has various </a:t>
            </a:r>
            <a:r>
              <a:rPr lang="en-GB" sz="2800" b="1" dirty="0"/>
              <a:t>roles </a:t>
            </a:r>
            <a:r>
              <a:rPr lang="en-GB" sz="2800" dirty="0"/>
              <a:t>and </a:t>
            </a:r>
            <a:r>
              <a:rPr lang="en-GB" sz="2800" b="1" dirty="0"/>
              <a:t>responsibilities</a:t>
            </a:r>
            <a:r>
              <a:rPr lang="en-GB" sz="2800" dirty="0"/>
              <a:t>. They should:</a:t>
            </a:r>
          </a:p>
          <a:p>
            <a:pPr marL="0" indent="0">
              <a:buNone/>
            </a:pPr>
            <a:endParaRPr lang="en-GB" sz="2800" dirty="0"/>
          </a:p>
          <a:p>
            <a:pPr marL="749300" indent="-323850">
              <a:lnSpc>
                <a:spcPct val="154285"/>
              </a:lnSpc>
              <a:spcBef>
                <a:spcPts val="0"/>
              </a:spcBef>
              <a:buClr>
                <a:srgbClr val="000000"/>
              </a:buClr>
              <a:buSzPts val="1500"/>
            </a:pP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</a:rPr>
              <a:t>Manage the incident and ensure the continuing safety of themselves, bystanders and the patient</a:t>
            </a:r>
          </a:p>
          <a:p>
            <a:pPr marL="749300" indent="-323850">
              <a:lnSpc>
                <a:spcPct val="154285"/>
              </a:lnSpc>
              <a:spcBef>
                <a:spcPts val="0"/>
              </a:spcBef>
              <a:buClr>
                <a:srgbClr val="000000"/>
              </a:buClr>
              <a:buSzPts val="1500"/>
            </a:pP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</a:rPr>
              <a:t>Assess victims and find out the nature &amp; cause of their injuries</a:t>
            </a:r>
          </a:p>
          <a:p>
            <a:pPr marL="749300" indent="-323850">
              <a:lnSpc>
                <a:spcPct val="154285"/>
              </a:lnSpc>
              <a:spcBef>
                <a:spcPts val="0"/>
              </a:spcBef>
              <a:buClr>
                <a:srgbClr val="000000"/>
              </a:buClr>
              <a:buSzPts val="1500"/>
            </a:pP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</a:rPr>
              <a:t>Arrange for further medical help or other emergency services to attend</a:t>
            </a:r>
          </a:p>
          <a:p>
            <a:pPr marL="749300" indent="-323850">
              <a:lnSpc>
                <a:spcPct val="154285"/>
              </a:lnSpc>
              <a:spcBef>
                <a:spcPts val="0"/>
              </a:spcBef>
              <a:buClr>
                <a:srgbClr val="000000"/>
              </a:buClr>
              <a:buSzPts val="1500"/>
            </a:pP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</a:rPr>
              <a:t>If trained, prioritise casualties based upon medical need</a:t>
            </a:r>
          </a:p>
          <a:p>
            <a:pPr marL="749300" indent="-323850">
              <a:lnSpc>
                <a:spcPct val="154285"/>
              </a:lnSpc>
              <a:spcBef>
                <a:spcPts val="0"/>
              </a:spcBef>
              <a:buClr>
                <a:srgbClr val="000000"/>
              </a:buClr>
              <a:buSzPts val="1500"/>
            </a:pP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</a:rPr>
              <a:t>Provide appropriate first aid treatment as trained</a:t>
            </a:r>
          </a:p>
          <a:p>
            <a:pPr marL="749300" indent="-323850">
              <a:lnSpc>
                <a:spcPct val="154285"/>
              </a:lnSpc>
              <a:spcBef>
                <a:spcPts val="0"/>
              </a:spcBef>
              <a:buClr>
                <a:srgbClr val="000000"/>
              </a:buClr>
              <a:buSzPts val="1500"/>
            </a:pP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</a:rPr>
              <a:t>If able, make notes/observations of casualties</a:t>
            </a:r>
          </a:p>
          <a:p>
            <a:pPr marL="749300" indent="-323850">
              <a:lnSpc>
                <a:spcPct val="154285"/>
              </a:lnSpc>
              <a:spcBef>
                <a:spcPts val="0"/>
              </a:spcBef>
              <a:buClr>
                <a:srgbClr val="000000"/>
              </a:buClr>
              <a:buSzPts val="1500"/>
            </a:pP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</a:rPr>
              <a:t>Fill out any paperwork as required</a:t>
            </a:r>
          </a:p>
          <a:p>
            <a:pPr marL="749300" indent="-323850">
              <a:lnSpc>
                <a:spcPct val="154285"/>
              </a:lnSpc>
              <a:spcBef>
                <a:spcPts val="0"/>
              </a:spcBef>
              <a:buClr>
                <a:srgbClr val="000000"/>
              </a:buClr>
              <a:buSzPts val="1500"/>
            </a:pPr>
            <a:r>
              <a:rPr lang="en-GB" sz="2400" dirty="0">
                <a:solidFill>
                  <a:srgbClr val="000000"/>
                </a:solidFill>
                <a:highlight>
                  <a:srgbClr val="FFFFFF"/>
                </a:highlight>
              </a:rPr>
              <a:t>Provide a handover when further medical help arrives</a:t>
            </a:r>
          </a:p>
        </p:txBody>
      </p:sp>
      <p:pic>
        <p:nvPicPr>
          <p:cNvPr id="4098" name="Picture 2" descr="Image result for first aider&quot;">
            <a:extLst>
              <a:ext uri="{FF2B5EF4-FFF2-40B4-BE49-F238E27FC236}">
                <a16:creationId xmlns:a16="http://schemas.microsoft.com/office/drawing/2014/main" id="{E73E7CB5-D079-4BCB-9F34-F4D83515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1682" y="6438900"/>
            <a:ext cx="24003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6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661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8453"/>
                </a:solidFill>
                <a:latin typeface="League Spartan" panose="020B0604020202020204" charset="0"/>
              </a:rPr>
              <a:t>Calling for Emergency Help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11" name="Google Shape;79;p16">
            <a:extLst>
              <a:ext uri="{FF2B5EF4-FFF2-40B4-BE49-F238E27FC236}">
                <a16:creationId xmlns:a16="http://schemas.microsoft.com/office/drawing/2014/main" id="{4B3C9D4B-57B7-42E9-A7D2-2DA9EA28EDF7}"/>
              </a:ext>
            </a:extLst>
          </p:cNvPr>
          <p:cNvSpPr txBox="1">
            <a:spLocks/>
          </p:cNvSpPr>
          <p:nvPr/>
        </p:nvSpPr>
        <p:spPr>
          <a:xfrm>
            <a:off x="762000" y="2828346"/>
            <a:ext cx="15279758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In many first aid situations, help from the emergency services will be required.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Ensure you know the best emergency service number to use. </a:t>
            </a:r>
          </a:p>
          <a:p>
            <a:pPr marL="0" indent="0">
              <a:buNone/>
            </a:pPr>
            <a:endParaRPr lang="en-GB" dirty="0"/>
          </a:p>
          <a:p>
            <a:pPr lvl="1">
              <a:spcBef>
                <a:spcPts val="560"/>
              </a:spcBef>
              <a:buSzPts val="1200"/>
            </a:pPr>
            <a:r>
              <a:rPr lang="en-GB" sz="3200" dirty="0"/>
              <a:t>United Kingdom: 999</a:t>
            </a:r>
          </a:p>
          <a:p>
            <a:pPr lvl="1">
              <a:buSzPts val="1200"/>
            </a:pPr>
            <a:r>
              <a:rPr lang="en-GB" sz="3200" dirty="0"/>
              <a:t>United States: 911</a:t>
            </a:r>
          </a:p>
          <a:p>
            <a:pPr lvl="1">
              <a:buSzPts val="1200"/>
            </a:pPr>
            <a:r>
              <a:rPr lang="en-GB" sz="3200" dirty="0"/>
              <a:t>European Union: 112</a:t>
            </a:r>
          </a:p>
          <a:p>
            <a:pPr lvl="1">
              <a:buSzPts val="1200"/>
            </a:pPr>
            <a:r>
              <a:rPr lang="en-GB" sz="3200" dirty="0"/>
              <a:t>Other countries: </a:t>
            </a:r>
            <a:r>
              <a:rPr lang="en-GB" sz="3200" dirty="0">
                <a:hlinkClick r:id="rId3"/>
              </a:rPr>
              <a:t>https://en.wikipedia.org/wiki/List_of_emergency_telephone_numbers</a:t>
            </a:r>
            <a:endParaRPr lang="en-GB" sz="3200" dirty="0">
              <a:uFill>
                <a:noFill/>
              </a:uFill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38199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661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8453"/>
                </a:solidFill>
                <a:latin typeface="League Spartan" panose="020B0604020202020204" charset="0"/>
              </a:rPr>
              <a:t>Calling for Emergency Help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11" name="Google Shape;79;p16">
            <a:extLst>
              <a:ext uri="{FF2B5EF4-FFF2-40B4-BE49-F238E27FC236}">
                <a16:creationId xmlns:a16="http://schemas.microsoft.com/office/drawing/2014/main" id="{4B3C9D4B-57B7-42E9-A7D2-2DA9EA28EDF7}"/>
              </a:ext>
            </a:extLst>
          </p:cNvPr>
          <p:cNvSpPr txBox="1">
            <a:spLocks/>
          </p:cNvSpPr>
          <p:nvPr/>
        </p:nvSpPr>
        <p:spPr>
          <a:xfrm>
            <a:off x="762000" y="2828346"/>
            <a:ext cx="15279758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Give clear, precise information about</a:t>
            </a:r>
          </a:p>
          <a:p>
            <a:pPr lvl="1">
              <a:spcBef>
                <a:spcPts val="560"/>
              </a:spcBef>
              <a:buSzPts val="1200"/>
            </a:pPr>
            <a:r>
              <a:rPr lang="en-GB" sz="3200" dirty="0"/>
              <a:t>The exact location of the incident and any access problems </a:t>
            </a:r>
          </a:p>
          <a:p>
            <a:pPr lvl="1">
              <a:buSzPts val="1200"/>
            </a:pPr>
            <a:r>
              <a:rPr lang="en-GB" sz="3200" dirty="0"/>
              <a:t>The number of casualties / people involved</a:t>
            </a:r>
          </a:p>
          <a:p>
            <a:pPr lvl="1">
              <a:buSzPts val="1200"/>
            </a:pPr>
            <a:r>
              <a:rPr lang="en-GB" sz="3200" dirty="0"/>
              <a:t>The nature of their injuries</a:t>
            </a:r>
          </a:p>
          <a:p>
            <a:pPr lvl="1">
              <a:buSzPts val="1200"/>
            </a:pPr>
            <a:r>
              <a:rPr lang="en-GB" sz="3200" dirty="0"/>
              <a:t>The age of the victims</a:t>
            </a:r>
          </a:p>
          <a:p>
            <a:pPr lvl="1">
              <a:buSzPts val="1200"/>
            </a:pPr>
            <a:r>
              <a:rPr lang="en-GB" sz="3200" dirty="0"/>
              <a:t>Any hazards at the incident (</a:t>
            </a:r>
            <a:r>
              <a:rPr lang="en-GB" sz="3200" dirty="0" err="1"/>
              <a:t>e.g</a:t>
            </a:r>
            <a:r>
              <a:rPr lang="en-GB" sz="3200" dirty="0"/>
              <a:t>: spilt fuel, fire, electricity)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the area is remote or difficult to access, consider sending someone to meet the emergency services. </a:t>
            </a:r>
          </a:p>
        </p:txBody>
      </p:sp>
      <p:pic>
        <p:nvPicPr>
          <p:cNvPr id="5122" name="Picture 2" descr="Image result for ambulance&quot;">
            <a:extLst>
              <a:ext uri="{FF2B5EF4-FFF2-40B4-BE49-F238E27FC236}">
                <a16:creationId xmlns:a16="http://schemas.microsoft.com/office/drawing/2014/main" id="{C89D2658-CE07-4004-A890-49E7126E9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68200" y="2019300"/>
            <a:ext cx="5623570" cy="35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0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661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8453"/>
                </a:solidFill>
                <a:latin typeface="League Spartan" panose="020B0604020202020204" charset="0"/>
              </a:rPr>
              <a:t>Incident Management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11" name="Google Shape;79;p16">
            <a:extLst>
              <a:ext uri="{FF2B5EF4-FFF2-40B4-BE49-F238E27FC236}">
                <a16:creationId xmlns:a16="http://schemas.microsoft.com/office/drawing/2014/main" id="{4B3C9D4B-57B7-42E9-A7D2-2DA9EA28EDF7}"/>
              </a:ext>
            </a:extLst>
          </p:cNvPr>
          <p:cNvSpPr txBox="1">
            <a:spLocks/>
          </p:cNvSpPr>
          <p:nvPr/>
        </p:nvSpPr>
        <p:spPr>
          <a:xfrm>
            <a:off x="762000" y="2828346"/>
            <a:ext cx="15279758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GB" dirty="0"/>
              <a:t>Always conduct a risk assessment before rushing into any situation. Look for any potential hazards to yourself, bystanders or the patient (</a:t>
            </a:r>
            <a:r>
              <a:rPr lang="en-GB" dirty="0" err="1"/>
              <a:t>e.g</a:t>
            </a:r>
            <a:r>
              <a:rPr lang="en-GB" dirty="0"/>
              <a:t>: moving traffic, fire &amp; smoke, electricity). Never put yourself or other bystanders in danger.</a:t>
            </a:r>
          </a:p>
          <a:p>
            <a:pPr marL="0" indent="0">
              <a:lnSpc>
                <a:spcPct val="130000"/>
              </a:lnSpc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GB" dirty="0"/>
              <a:t>Remember, </a:t>
            </a:r>
            <a:r>
              <a:rPr lang="en-GB" b="1" dirty="0">
                <a:solidFill>
                  <a:srgbClr val="FF0000"/>
                </a:solidFill>
              </a:rPr>
              <a:t>YOU</a:t>
            </a:r>
            <a:r>
              <a:rPr lang="en-GB" dirty="0"/>
              <a:t> are the most important person</a:t>
            </a:r>
          </a:p>
          <a:p>
            <a:pPr marL="0" indent="0">
              <a:lnSpc>
                <a:spcPct val="130000"/>
              </a:lnSpc>
              <a:buNone/>
            </a:pPr>
            <a:endParaRPr lang="en-GB" dirty="0"/>
          </a:p>
          <a:p>
            <a:pPr marL="0" indent="0">
              <a:lnSpc>
                <a:spcPct val="130000"/>
              </a:lnSpc>
              <a:buNone/>
            </a:pPr>
            <a:r>
              <a:rPr lang="en-GB" dirty="0"/>
              <a:t>If the incident is too dangerous to approach, </a:t>
            </a:r>
            <a:r>
              <a:rPr lang="en-GB" b="1" dirty="0"/>
              <a:t>stay back</a:t>
            </a:r>
            <a:r>
              <a:rPr lang="en-GB" dirty="0"/>
              <a:t> and await the arrival of the emergency services.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01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09600" y="800100"/>
            <a:ext cx="1661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8453"/>
                </a:solidFill>
                <a:latin typeface="League Spartan" panose="020B0604020202020204" charset="0"/>
              </a:rPr>
              <a:t>Incident Management</a:t>
            </a:r>
            <a:endParaRPr lang="en-GB" sz="5400" dirty="0">
              <a:solidFill>
                <a:srgbClr val="008453"/>
              </a:solidFill>
              <a:latin typeface="League Spartan" panose="020B0604020202020204" charset="0"/>
            </a:endParaRPr>
          </a:p>
        </p:txBody>
      </p:sp>
      <p:sp>
        <p:nvSpPr>
          <p:cNvPr id="11" name="Google Shape;79;p16">
            <a:extLst>
              <a:ext uri="{FF2B5EF4-FFF2-40B4-BE49-F238E27FC236}">
                <a16:creationId xmlns:a16="http://schemas.microsoft.com/office/drawing/2014/main" id="{4B3C9D4B-57B7-42E9-A7D2-2DA9EA28EDF7}"/>
              </a:ext>
            </a:extLst>
          </p:cNvPr>
          <p:cNvSpPr txBox="1">
            <a:spLocks/>
          </p:cNvSpPr>
          <p:nvPr/>
        </p:nvSpPr>
        <p:spPr>
          <a:xfrm>
            <a:off x="762000" y="2828346"/>
            <a:ext cx="15279758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GB" dirty="0"/>
              <a:t>Think about the photo on the next slide (either individually or in groups)</a:t>
            </a:r>
          </a:p>
          <a:p>
            <a:pPr marL="0" indent="0">
              <a:lnSpc>
                <a:spcPct val="130000"/>
              </a:lnSpc>
              <a:buNone/>
            </a:pPr>
            <a:endParaRPr lang="en-GB" dirty="0"/>
          </a:p>
          <a:p>
            <a:pPr marL="0" indent="0">
              <a:lnSpc>
                <a:spcPct val="130000"/>
              </a:lnSpc>
              <a:buNone/>
            </a:pPr>
            <a:r>
              <a:rPr lang="en-GB" dirty="0"/>
              <a:t>Take a few minutes to discuss: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dirty="0"/>
              <a:t>	1) How would you manage this incident?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dirty="0"/>
              <a:t>	2) What dangers are present or could be present?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dirty="0"/>
              <a:t>	3) What should your first action be?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69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Custom</PresentationFormat>
  <Paragraphs>101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Arial</vt:lpstr>
      <vt:lpstr>League Gothic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2020-01-03T20:21:10Z</dcterms:created>
  <dcterms:modified xsi:type="dcterms:W3CDTF">2020-01-03T20:21:40Z</dcterms:modified>
  <dc:identifier/>
</cp:coreProperties>
</file>