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2" r:id="rId13"/>
    <p:sldId id="283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ague Gothic" panose="020B0604020202020204" charset="0"/>
      <p:regular r:id="rId20"/>
    </p:embeddedFont>
    <p:embeddedFont>
      <p:font typeface="League Spartan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6533-38A9-4F3D-81AC-09C4E73EB036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453C-479C-4937-8B24-77198B3D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mzn.to/39D9zy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06522" cy="10354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7471" y="573405"/>
            <a:ext cx="8705860" cy="135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endParaRPr lang="en-US" sz="3600" spc="240" dirty="0">
              <a:solidFill>
                <a:srgbClr val="FFFFFF"/>
              </a:solidFill>
              <a:latin typeface="League Gothic"/>
            </a:endParaRPr>
          </a:p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chemeClr val="bg1"/>
                </a:solidFill>
                <a:latin typeface="League Gothic"/>
              </a:rPr>
              <a:t>FIRSTAIDPOWERPOINT.ORG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9324" y="5996421"/>
            <a:ext cx="10770475" cy="2770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0"/>
              </a:lnSpc>
            </a:pPr>
            <a:r>
              <a:rPr lang="en-US" sz="7850" spc="102" dirty="0">
                <a:solidFill>
                  <a:srgbClr val="FFFFFF"/>
                </a:solidFill>
                <a:latin typeface="League Spartan"/>
              </a:rPr>
              <a:t>The Recovery Position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Call for Help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96BFC-7B50-4A40-85D1-0D4B72066D5B}"/>
              </a:ext>
            </a:extLst>
          </p:cNvPr>
          <p:cNvSpPr/>
          <p:nvPr/>
        </p:nvSpPr>
        <p:spPr>
          <a:xfrm>
            <a:off x="1143000" y="2552700"/>
            <a:ext cx="9525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If the victim is not breathing normally, immediately call for emergency medical help if this has not already been done.</a:t>
            </a:r>
          </a:p>
          <a:p>
            <a:pPr lvl="0">
              <a:spcBef>
                <a:spcPts val="640"/>
              </a:spcBef>
            </a:pPr>
            <a:endParaRPr lang="en-GB" sz="3200" dirty="0">
              <a:solidFill>
                <a:schemeClr val="dk1"/>
              </a:solidFill>
              <a:cs typeface="Arial"/>
              <a:sym typeface="Arial"/>
            </a:endParaRPr>
          </a:p>
          <a:p>
            <a:pPr lvl="0"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cs typeface="Arial"/>
                <a:sym typeface="Arial"/>
              </a:rPr>
              <a:t>Ensure the call operator is informed the victim is </a:t>
            </a:r>
            <a:r>
              <a:rPr lang="en-GB" sz="3200" b="1" dirty="0">
                <a:solidFill>
                  <a:schemeClr val="dk1"/>
                </a:solidFill>
                <a:cs typeface="Arial"/>
                <a:sym typeface="Arial"/>
              </a:rPr>
              <a:t>not breathing</a:t>
            </a:r>
            <a:r>
              <a:rPr lang="en-GB" sz="3200" dirty="0">
                <a:solidFill>
                  <a:schemeClr val="dk1"/>
                </a:solidFill>
                <a:cs typeface="Arial"/>
                <a:sym typeface="Arial"/>
              </a:rPr>
              <a:t>.</a:t>
            </a:r>
          </a:p>
          <a:p>
            <a:pPr lvl="0">
              <a:spcBef>
                <a:spcPts val="640"/>
              </a:spcBef>
            </a:pPr>
            <a:endParaRPr lang="en-GB" sz="3200" dirty="0">
              <a:solidFill>
                <a:schemeClr val="dk1"/>
              </a:solidFill>
              <a:cs typeface="Arial"/>
              <a:sym typeface="Arial"/>
            </a:endParaRPr>
          </a:p>
          <a:p>
            <a:pPr lvl="0"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cs typeface="Arial"/>
                <a:sym typeface="Arial"/>
              </a:rPr>
              <a:t>However, if the victim is breathing normally, they should be immediately placed into the recovery position to protect their airway. If you leave the victim on their back they may suffocate! </a:t>
            </a:r>
            <a:endParaRPr lang="en-GB" sz="3200" dirty="0"/>
          </a:p>
        </p:txBody>
      </p:sp>
      <p:pic>
        <p:nvPicPr>
          <p:cNvPr id="8" name="Google Shape;126;p20">
            <a:extLst>
              <a:ext uri="{FF2B5EF4-FFF2-40B4-BE49-F238E27FC236}">
                <a16:creationId xmlns:a16="http://schemas.microsoft.com/office/drawing/2014/main" id="{4ABA563B-D11D-4B59-88A0-F3033CB35A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8282" y="3614600"/>
            <a:ext cx="5717500" cy="369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7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The Recovery Position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96BFC-7B50-4A40-85D1-0D4B72066D5B}"/>
              </a:ext>
            </a:extLst>
          </p:cNvPr>
          <p:cNvSpPr/>
          <p:nvPr/>
        </p:nvSpPr>
        <p:spPr>
          <a:xfrm>
            <a:off x="473707" y="2619412"/>
            <a:ext cx="9356094" cy="596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20000"/>
              </a:lnSpc>
              <a:spcBef>
                <a:spcPts val="640"/>
              </a:spcBef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Kneel by the victim’s waist</a:t>
            </a:r>
          </a:p>
          <a:p>
            <a:pPr lvl="0" indent="457200">
              <a:lnSpc>
                <a:spcPct val="120000"/>
              </a:lnSpc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3200" dirty="0"/>
              <a:t>Place the hand nearest you at right angles</a:t>
            </a:r>
          </a:p>
          <a:p>
            <a:pPr lvl="0" indent="457200">
              <a:lnSpc>
                <a:spcPct val="120000"/>
              </a:lnSpc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Grasp the hand </a:t>
            </a:r>
            <a:r>
              <a:rPr lang="en-GB" sz="3200" dirty="0"/>
              <a:t>furthest </a:t>
            </a: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to you, place the back of their hand against their cheek closest to you</a:t>
            </a:r>
          </a:p>
          <a:p>
            <a:pPr lvl="0" indent="457200">
              <a:lnSpc>
                <a:spcPct val="120000"/>
              </a:lnSpc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Lift the le</a:t>
            </a:r>
            <a:r>
              <a:rPr lang="en-GB" sz="3200" dirty="0"/>
              <a:t>g</a:t>
            </a: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furthest away from you at the knee and place their foot on the floor</a:t>
            </a:r>
          </a:p>
          <a:p>
            <a:pPr lvl="0" indent="457200">
              <a:lnSpc>
                <a:spcPct val="120000"/>
              </a:lnSpc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Using their knee as a lever, pull the person onto their side</a:t>
            </a:r>
          </a:p>
          <a:p>
            <a:pPr lvl="0" indent="457200">
              <a:lnSpc>
                <a:spcPct val="120000"/>
              </a:lnSpc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Ensure their head is still tilted back and they are on their side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9C720128-5582-4209-AEBE-4373D2835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3324073"/>
            <a:ext cx="60388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8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The Recovery Position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96BFC-7B50-4A40-85D1-0D4B72066D5B}"/>
              </a:ext>
            </a:extLst>
          </p:cNvPr>
          <p:cNvSpPr/>
          <p:nvPr/>
        </p:nvSpPr>
        <p:spPr>
          <a:xfrm>
            <a:off x="473706" y="2619412"/>
            <a:ext cx="13242293" cy="5454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the person is in the recovery position call for emergency medical help if this has not been done already!</a:t>
            </a:r>
            <a:endParaRPr lang="en-GB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30000"/>
              </a:lnSpc>
              <a:spcBef>
                <a:spcPts val="640"/>
              </a:spcBef>
            </a:pPr>
            <a:endParaRPr lang="en-GB" sz="3200" dirty="0"/>
          </a:p>
          <a:p>
            <a:pPr lvl="0">
              <a:lnSpc>
                <a:spcPct val="130000"/>
              </a:lnSpc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Recheck the patient’s airway and breathing every few minutes until the ambulance arrives. If they stop breathing, immediately inform emergency medical services and commence CPR. </a:t>
            </a:r>
            <a:endParaRPr lang="en-GB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30000"/>
              </a:lnSpc>
              <a:spcBef>
                <a:spcPts val="640"/>
              </a:spcBef>
            </a:pPr>
            <a:endParaRPr lang="en-GB" sz="3200" dirty="0"/>
          </a:p>
          <a:p>
            <a:pPr lvl="0">
              <a:lnSpc>
                <a:spcPct val="130000"/>
              </a:lnSpc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the patient warm and dry if you can until medical help arrives. </a:t>
            </a:r>
            <a:endParaRPr lang="en-GB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2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The Recovery Position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pic>
        <p:nvPicPr>
          <p:cNvPr id="13314" name="Picture 2" descr="Image result for the recovery position&quot;">
            <a:extLst>
              <a:ext uri="{FF2B5EF4-FFF2-40B4-BE49-F238E27FC236}">
                <a16:creationId xmlns:a16="http://schemas.microsoft.com/office/drawing/2014/main" id="{5BF70CB9-4798-4B45-8AFF-5E2F949E6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25"/>
          <a:stretch/>
        </p:blipFill>
        <p:spPr bwMode="auto">
          <a:xfrm>
            <a:off x="4495800" y="2324100"/>
            <a:ext cx="9753600" cy="6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4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77471" y="573405"/>
            <a:ext cx="870586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FIRSTAIDPOWERPOINT.ORG</a:t>
            </a:r>
          </a:p>
        </p:txBody>
      </p:sp>
      <p:pic>
        <p:nvPicPr>
          <p:cNvPr id="1026" name="Picture 2" descr="Image result for complete first aid pocket guide&quot;">
            <a:hlinkClick r:id="rId2"/>
            <a:extLst>
              <a:ext uri="{FF2B5EF4-FFF2-40B4-BE49-F238E27FC236}">
                <a16:creationId xmlns:a16="http://schemas.microsoft.com/office/drawing/2014/main" id="{0495E91B-EE86-4D05-8F59-AFDFFA00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33500"/>
            <a:ext cx="591296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07FB7B-1E13-404E-8471-0198E1704E02}"/>
              </a:ext>
            </a:extLst>
          </p:cNvPr>
          <p:cNvSpPr/>
          <p:nvPr/>
        </p:nvSpPr>
        <p:spPr>
          <a:xfrm>
            <a:off x="6781800" y="1343891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453"/>
                </a:solidFill>
                <a:latin typeface="Arial" panose="020B0604020202020204" pitchFamily="34" charset="0"/>
              </a:rPr>
              <a:t>From minor cuts and burns, to heart attacks and strokes, this handy, take-anywhere guide gives you the knowledge and advice you need to recognize and respond to any medical emergency.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Be prepared for any medical emergency and handle it safely and efficiently with </a:t>
            </a:r>
            <a:r>
              <a:rPr lang="en-GB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Complete First Aid Pocket Guide. </a:t>
            </a: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Quickly identify signs and symptoms of a wide range of medical conditions and learn how to recognize the difference between a minor injury or illness, and those that are more serious with this essential handbook.</a:t>
            </a:r>
            <a:endParaRPr lang="en-GB" sz="2400" dirty="0"/>
          </a:p>
        </p:txBody>
      </p:sp>
      <p:pic>
        <p:nvPicPr>
          <p:cNvPr id="1028" name="Picture 4" descr="Image result for available on amazon&quot;">
            <a:hlinkClick r:id="rId2"/>
            <a:extLst>
              <a:ext uri="{FF2B5EF4-FFF2-40B4-BE49-F238E27FC236}">
                <a16:creationId xmlns:a16="http://schemas.microsoft.com/office/drawing/2014/main" id="{65265EA8-6374-4EBF-B645-63FF4203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170" y="5531646"/>
            <a:ext cx="8705860" cy="4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What is the Recovery Position?</a:t>
            </a: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685800" y="2324100"/>
            <a:ext cx="160020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recovery position is a safe position for patients who are </a:t>
            </a:r>
            <a:r>
              <a:rPr lang="en-GB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unconscious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 The recovery position helps to protect the victim’s </a:t>
            </a:r>
            <a:r>
              <a:rPr lang="en-GB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airway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 For this reason, the recovery position is also known as the </a:t>
            </a:r>
            <a:r>
              <a:rPr lang="en-GB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Safe Airway Position (SAP).</a:t>
            </a: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recovery position should be used when the patient is unconscious, but breathing normally.</a:t>
            </a: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If the patient is not breathing normally then CPR should be commenced immediately. </a:t>
            </a: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0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Patient assessment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pic>
        <p:nvPicPr>
          <p:cNvPr id="7" name="Google Shape;88;p17">
            <a:extLst>
              <a:ext uri="{FF2B5EF4-FFF2-40B4-BE49-F238E27FC236}">
                <a16:creationId xmlns:a16="http://schemas.microsoft.com/office/drawing/2014/main" id="{A43B5946-D52A-444E-B201-2C2F838DA96D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600" y="1714500"/>
            <a:ext cx="5562600" cy="63171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6;p17">
            <a:extLst>
              <a:ext uri="{FF2B5EF4-FFF2-40B4-BE49-F238E27FC236}">
                <a16:creationId xmlns:a16="http://schemas.microsoft.com/office/drawing/2014/main" id="{032E6495-565E-4F6C-9D29-32179F8653BF}"/>
              </a:ext>
            </a:extLst>
          </p:cNvPr>
          <p:cNvSpPr txBox="1">
            <a:spLocks noGrp="1"/>
          </p:cNvSpPr>
          <p:nvPr/>
        </p:nvSpPr>
        <p:spPr>
          <a:xfrm>
            <a:off x="1219200" y="2402008"/>
            <a:ext cx="7696200" cy="609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find someone collapsed, you can use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 ABC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help you remember what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actions to take.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GB" dirty="0"/>
          </a:p>
          <a:p>
            <a:pPr indent="-457200"/>
            <a:r>
              <a:rPr lang="en-GB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anger</a:t>
            </a:r>
          </a:p>
          <a:p>
            <a:pPr indent="-457200"/>
            <a:r>
              <a:rPr lang="en-GB" b="1" dirty="0"/>
              <a:t>R</a:t>
            </a:r>
            <a:r>
              <a:rPr lang="en-GB" dirty="0"/>
              <a:t>esponse</a:t>
            </a:r>
          </a:p>
          <a:p>
            <a:pPr indent="-457200"/>
            <a:endParaRPr lang="en-GB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/>
            <a:r>
              <a:rPr lang="en-GB" b="1" dirty="0"/>
              <a:t>A</a:t>
            </a:r>
            <a:r>
              <a:rPr lang="en-GB" dirty="0"/>
              <a:t>irway</a:t>
            </a:r>
          </a:p>
          <a:p>
            <a:pPr indent="-457200"/>
            <a:r>
              <a:rPr lang="en-GB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reathing</a:t>
            </a:r>
          </a:p>
          <a:p>
            <a:pPr indent="-457200"/>
            <a:r>
              <a:rPr lang="en-GB" b="1" dirty="0"/>
              <a:t>Call / Commence </a:t>
            </a:r>
            <a:r>
              <a:rPr lang="en-GB" dirty="0"/>
              <a:t>CPR (if required)</a:t>
            </a:r>
            <a:endParaRPr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16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Danger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9" name="Google Shape;95;p18">
            <a:extLst>
              <a:ext uri="{FF2B5EF4-FFF2-40B4-BE49-F238E27FC236}">
                <a16:creationId xmlns:a16="http://schemas.microsoft.com/office/drawing/2014/main" id="{5EE30EEC-3272-4BBE-BDF3-8B60978BEECC}"/>
              </a:ext>
            </a:extLst>
          </p:cNvPr>
          <p:cNvSpPr txBox="1">
            <a:spLocks noGrp="1"/>
          </p:cNvSpPr>
          <p:nvPr/>
        </p:nvSpPr>
        <p:spPr>
          <a:xfrm>
            <a:off x="762000" y="2476500"/>
            <a:ext cx="12192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Ensure there are no dangers to yourself, other bystanders or the patient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Ask yourself - why has the patient collapsed? Are there any hazards? Am I at risk? 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Dangers could include moving vehicles, electricity, water, other people or smoke/fire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Only enter a situation if it is </a:t>
            </a:r>
            <a:r>
              <a:rPr lang="en-US" b="1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safe</a:t>
            </a: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to do so. Remember, you are the most important person. </a:t>
            </a:r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anger sign&quot;">
            <a:extLst>
              <a:ext uri="{FF2B5EF4-FFF2-40B4-BE49-F238E27FC236}">
                <a16:creationId xmlns:a16="http://schemas.microsoft.com/office/drawing/2014/main" id="{EAB54EA7-7A98-45E2-B112-23A7CCF7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3200" y="3327190"/>
            <a:ext cx="3632619" cy="363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3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Response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9" name="Google Shape;95;p18">
            <a:extLst>
              <a:ext uri="{FF2B5EF4-FFF2-40B4-BE49-F238E27FC236}">
                <a16:creationId xmlns:a16="http://schemas.microsoft.com/office/drawing/2014/main" id="{5EE30EEC-3272-4BBE-BDF3-8B60978BEECC}"/>
              </a:ext>
            </a:extLst>
          </p:cNvPr>
          <p:cNvSpPr txBox="1">
            <a:spLocks noGrp="1"/>
          </p:cNvSpPr>
          <p:nvPr/>
        </p:nvSpPr>
        <p:spPr>
          <a:xfrm>
            <a:off x="762000" y="2476500"/>
            <a:ext cx="13106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lnSpc>
                <a:spcPct val="90000"/>
              </a:lnSpc>
              <a:buNone/>
            </a:pPr>
            <a:r>
              <a:rPr lang="en-GB" dirty="0">
                <a:latin typeface="+mn-lt"/>
              </a:rPr>
              <a:t>Try and wake the victim up - are they responding to you?  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GB" dirty="0">
                <a:latin typeface="+mn-lt"/>
              </a:rPr>
              <a:t>Kneel by their head, shout loudly in both ears and tap them on the shoulders.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GB" dirty="0">
                <a:latin typeface="+mn-lt"/>
              </a:rPr>
              <a:t>If you do not get aa response, the patient is </a:t>
            </a:r>
            <a:r>
              <a:rPr lang="en-GB" b="1" dirty="0">
                <a:latin typeface="+mn-lt"/>
              </a:rPr>
              <a:t>unconscious. </a:t>
            </a:r>
            <a:r>
              <a:rPr lang="en-GB" dirty="0">
                <a:latin typeface="+mn-lt"/>
              </a:rPr>
              <a:t>This is an emergency. 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buNone/>
            </a:pPr>
            <a:r>
              <a:rPr lang="en-GB" dirty="0">
                <a:latin typeface="+mn-lt"/>
              </a:rPr>
              <a:t>Try and attract attention to yourself/the patient by shouting for help. However, do not leave the patient. 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08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Airway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9" name="Google Shape;95;p18">
            <a:extLst>
              <a:ext uri="{FF2B5EF4-FFF2-40B4-BE49-F238E27FC236}">
                <a16:creationId xmlns:a16="http://schemas.microsoft.com/office/drawing/2014/main" id="{5EE30EEC-3272-4BBE-BDF3-8B60978BEECC}"/>
              </a:ext>
            </a:extLst>
          </p:cNvPr>
          <p:cNvSpPr txBox="1">
            <a:spLocks noGrp="1"/>
          </p:cNvSpPr>
          <p:nvPr/>
        </p:nvSpPr>
        <p:spPr>
          <a:xfrm>
            <a:off x="762000" y="2476500"/>
            <a:ext cx="131064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+mn-lt"/>
              </a:rPr>
              <a:t>The airway is the tube which takes air from the mouth/nose to the lungs. When a patient is unconscious, their tongue can fall backwards and block their airway. This can cause an obstruction and the victim will quickly </a:t>
            </a:r>
            <a:r>
              <a:rPr lang="en-GB" b="1" dirty="0">
                <a:latin typeface="+mn-lt"/>
              </a:rPr>
              <a:t>suffocate</a:t>
            </a:r>
            <a:r>
              <a:rPr lang="en-GB" dirty="0">
                <a:latin typeface="+mn-lt"/>
              </a:rPr>
              <a:t>. </a:t>
            </a:r>
          </a:p>
          <a:p>
            <a:pPr marL="0" lvl="0" indent="0">
              <a:buNone/>
            </a:pPr>
            <a:endParaRPr lang="en-GB" dirty="0">
              <a:latin typeface="+mn-lt"/>
            </a:endParaRPr>
          </a:p>
          <a:p>
            <a:pPr marL="0" lvl="0" indent="0">
              <a:buNone/>
            </a:pPr>
            <a:r>
              <a:rPr lang="en-GB" dirty="0">
                <a:latin typeface="+mn-lt"/>
              </a:rPr>
              <a:t>To open an unconscious patient’s airway, place one hand on their forehead and tilt their head </a:t>
            </a:r>
            <a:r>
              <a:rPr lang="en-GB" b="1" dirty="0">
                <a:latin typeface="+mn-lt"/>
              </a:rPr>
              <a:t>backwards</a:t>
            </a:r>
            <a:r>
              <a:rPr lang="en-GB" dirty="0">
                <a:latin typeface="+mn-lt"/>
              </a:rPr>
              <a:t>.</a:t>
            </a:r>
          </a:p>
          <a:p>
            <a:pPr marL="0" lvl="0" indent="0">
              <a:buNone/>
            </a:pPr>
            <a:endParaRPr lang="en-GB" dirty="0">
              <a:latin typeface="+mn-lt"/>
            </a:endParaRPr>
          </a:p>
          <a:p>
            <a:pPr marL="0" lvl="0" indent="0">
              <a:buNone/>
            </a:pPr>
            <a:r>
              <a:rPr lang="en-GB" dirty="0">
                <a:latin typeface="+mn-lt"/>
              </a:rPr>
              <a:t>Then place two fingers on the bony part of their chin and lift it.</a:t>
            </a:r>
          </a:p>
          <a:p>
            <a:pPr marL="0" lvl="0" indent="0">
              <a:buNone/>
            </a:pPr>
            <a:endParaRPr lang="en-GB" dirty="0">
              <a:latin typeface="+mn-lt"/>
            </a:endParaRPr>
          </a:p>
          <a:p>
            <a:pPr marL="0" lvl="0" indent="0">
              <a:buNone/>
            </a:pPr>
            <a:r>
              <a:rPr lang="en-GB" dirty="0">
                <a:latin typeface="+mn-lt"/>
              </a:rPr>
              <a:t>This is known as the “head tilt, chin lift” </a:t>
            </a:r>
            <a:r>
              <a:rPr lang="en-GB" dirty="0" err="1">
                <a:latin typeface="+mn-lt"/>
              </a:rPr>
              <a:t>maneuver</a:t>
            </a:r>
            <a:r>
              <a:rPr lang="en-GB" dirty="0">
                <a:latin typeface="+mn-lt"/>
              </a:rPr>
              <a:t>.</a:t>
            </a:r>
          </a:p>
          <a:p>
            <a:pPr marL="0" lvl="0" indent="0"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356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Airway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pic>
        <p:nvPicPr>
          <p:cNvPr id="7" name="Google Shape;134;p23">
            <a:extLst>
              <a:ext uri="{FF2B5EF4-FFF2-40B4-BE49-F238E27FC236}">
                <a16:creationId xmlns:a16="http://schemas.microsoft.com/office/drawing/2014/main" id="{BC0C377D-6E55-48F8-A90E-13F375D8E5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00" y="2089785"/>
            <a:ext cx="807720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5;p18">
            <a:extLst>
              <a:ext uri="{FF2B5EF4-FFF2-40B4-BE49-F238E27FC236}">
                <a16:creationId xmlns:a16="http://schemas.microsoft.com/office/drawing/2014/main" id="{1AFF3300-2801-488C-85CD-1AFA4DED239D}"/>
              </a:ext>
            </a:extLst>
          </p:cNvPr>
          <p:cNvSpPr txBox="1">
            <a:spLocks noGrp="1"/>
          </p:cNvSpPr>
          <p:nvPr/>
        </p:nvSpPr>
        <p:spPr>
          <a:xfrm>
            <a:off x="1143000" y="8237040"/>
            <a:ext cx="13106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None/>
            </a:pPr>
            <a:r>
              <a:rPr lang="en-GB" dirty="0">
                <a:solidFill>
                  <a:srgbClr val="008453"/>
                </a:solidFill>
                <a:latin typeface="+mn-lt"/>
              </a:rPr>
              <a:t>This action can save a life!</a:t>
            </a:r>
          </a:p>
        </p:txBody>
      </p:sp>
    </p:spTree>
    <p:extLst>
      <p:ext uri="{BB962C8B-B14F-4D97-AF65-F5344CB8AC3E}">
        <p14:creationId xmlns:p14="http://schemas.microsoft.com/office/powerpoint/2010/main" val="190924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Breathing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96BFC-7B50-4A40-85D1-0D4B72066D5B}"/>
              </a:ext>
            </a:extLst>
          </p:cNvPr>
          <p:cNvSpPr/>
          <p:nvPr/>
        </p:nvSpPr>
        <p:spPr>
          <a:xfrm>
            <a:off x="1143000" y="2552700"/>
            <a:ext cx="14249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Keep your hands on the person’s head/chin. Place your cheek above their mouth and look at their chest.</a:t>
            </a:r>
          </a:p>
          <a:p>
            <a:pPr lvl="0">
              <a:spcBef>
                <a:spcPts val="640"/>
              </a:spcBef>
            </a:pPr>
            <a:endParaRPr lang="en-GB"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spcBef>
                <a:spcPts val="640"/>
              </a:spcBef>
            </a:pPr>
            <a:r>
              <a:rPr lang="en-GB" sz="32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Look, listen and feel</a:t>
            </a: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for normal, regular breathing for up to 10 seconds.</a:t>
            </a:r>
          </a:p>
          <a:p>
            <a:pPr lvl="0">
              <a:spcBef>
                <a:spcPts val="640"/>
              </a:spcBef>
            </a:pPr>
            <a:endParaRPr lang="en-GB" sz="3200" dirty="0"/>
          </a:p>
          <a:p>
            <a:pPr lvl="0">
              <a:spcBef>
                <a:spcPts val="640"/>
              </a:spcBef>
            </a:pPr>
            <a:r>
              <a:rPr lang="en-GB" sz="3200" dirty="0"/>
              <a:t>Irregular shallow gasps is not normal breathing. This is a phenomenon known as ‘agonal breathing’ and should be ignored. Patients who have just suffered a cardiac arrest may display agonal breathing. </a:t>
            </a:r>
          </a:p>
        </p:txBody>
      </p:sp>
      <p:pic>
        <p:nvPicPr>
          <p:cNvPr id="2050" name="Picture 2" descr="Image result for 10 seconds&quot;">
            <a:extLst>
              <a:ext uri="{FF2B5EF4-FFF2-40B4-BE49-F238E27FC236}">
                <a16:creationId xmlns:a16="http://schemas.microsoft.com/office/drawing/2014/main" id="{AC55456B-0515-4F1E-8408-046C8528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5364" y="6141959"/>
            <a:ext cx="258373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9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Custom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League Gothic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2020-01-03T20:21:10Z</dcterms:created>
  <dcterms:modified xsi:type="dcterms:W3CDTF">2020-01-03T21:18:29Z</dcterms:modified>
  <dc:identifier/>
</cp:coreProperties>
</file>