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4" r:id="rId5"/>
    <p:sldId id="285" r:id="rId6"/>
    <p:sldId id="289" r:id="rId7"/>
    <p:sldId id="287" r:id="rId8"/>
    <p:sldId id="288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ague Gothic" panose="020B0604020202020204" charset="0"/>
      <p:regular r:id="rId15"/>
    </p:embeddedFont>
    <p:embeddedFont>
      <p:font typeface="League Sparta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6533-38A9-4F3D-81AC-09C4E73EB036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453C-479C-4937-8B24-77198B3D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mzn.to/39D9zy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aidpowerpoint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T5knrcfKug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06522" cy="10354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7471" y="573405"/>
            <a:ext cx="8705860" cy="135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endParaRPr lang="en-US" sz="3600" spc="240" dirty="0">
              <a:solidFill>
                <a:srgbClr val="FFFFFF"/>
              </a:solidFill>
              <a:latin typeface="League Gothic"/>
            </a:endParaRPr>
          </a:p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chemeClr val="bg1"/>
                </a:solidFill>
                <a:latin typeface="League Gothic"/>
              </a:rPr>
              <a:t>FIRSTAIDPOWERPOINT.ORG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9324" y="5996421"/>
            <a:ext cx="10770475" cy="1359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0"/>
              </a:lnSpc>
            </a:pPr>
            <a:r>
              <a:rPr lang="en-US" sz="7850" spc="102" dirty="0">
                <a:solidFill>
                  <a:srgbClr val="FFFFFF"/>
                </a:solidFill>
                <a:latin typeface="League Spartan"/>
              </a:rPr>
              <a:t>Anaphylaxis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77471" y="573405"/>
            <a:ext cx="870586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FIRSTAIDPOWERPOINT.ORG</a:t>
            </a:r>
          </a:p>
        </p:txBody>
      </p:sp>
      <p:pic>
        <p:nvPicPr>
          <p:cNvPr id="1026" name="Picture 2" descr="Image result for complete first aid pocket guide&quot;">
            <a:hlinkClick r:id="rId2"/>
            <a:extLst>
              <a:ext uri="{FF2B5EF4-FFF2-40B4-BE49-F238E27FC236}">
                <a16:creationId xmlns:a16="http://schemas.microsoft.com/office/drawing/2014/main" id="{0495E91B-EE86-4D05-8F59-AFDFFA00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33500"/>
            <a:ext cx="591296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07FB7B-1E13-404E-8471-0198E1704E02}"/>
              </a:ext>
            </a:extLst>
          </p:cNvPr>
          <p:cNvSpPr/>
          <p:nvPr/>
        </p:nvSpPr>
        <p:spPr>
          <a:xfrm>
            <a:off x="6781800" y="1343891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453"/>
                </a:solidFill>
                <a:latin typeface="Arial" panose="020B0604020202020204" pitchFamily="34" charset="0"/>
              </a:rPr>
              <a:t>From minor cuts and burns, to heart attacks and strokes, this handy, take-anywhere guide gives you the knowledge and advice you need to recognize and respond to any medical emergency.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Be prepared for any medical emergency and handle it safely and efficiently with </a:t>
            </a:r>
            <a:r>
              <a:rPr lang="en-GB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Complete First Aid Pocket Guide. </a:t>
            </a: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Quickly identify signs and symptoms of a wide range of medical conditions and learn how to recognize the difference between a minor injury or illness, and those that are more serious with this essential handbook.</a:t>
            </a:r>
            <a:endParaRPr lang="en-GB" sz="2400" dirty="0"/>
          </a:p>
        </p:txBody>
      </p:sp>
      <p:pic>
        <p:nvPicPr>
          <p:cNvPr id="1028" name="Picture 4" descr="Image result for available on amazon&quot;">
            <a:hlinkClick r:id="rId2"/>
            <a:extLst>
              <a:ext uri="{FF2B5EF4-FFF2-40B4-BE49-F238E27FC236}">
                <a16:creationId xmlns:a16="http://schemas.microsoft.com/office/drawing/2014/main" id="{65265EA8-6374-4EBF-B645-63FF4203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170" y="5531646"/>
            <a:ext cx="8705860" cy="4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What is Anaphylaxis?</a:t>
            </a: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685800" y="2400300"/>
            <a:ext cx="16916400" cy="7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22250">
              <a:spcBef>
                <a:spcPts val="640"/>
              </a:spcBef>
              <a:buNone/>
            </a:pPr>
            <a:r>
              <a:rPr lang="en-GB" dirty="0"/>
              <a:t>Anaphylaxis is a severe, </a:t>
            </a:r>
            <a:r>
              <a:rPr lang="en-GB" b="1" dirty="0"/>
              <a:t>life-threatening</a:t>
            </a:r>
            <a:r>
              <a:rPr lang="en-GB" dirty="0"/>
              <a:t>, allergic reaction. </a:t>
            </a:r>
          </a:p>
          <a:p>
            <a:pPr marL="0" lvl="0" indent="-222250">
              <a:spcBef>
                <a:spcPts val="640"/>
              </a:spcBef>
              <a:buNone/>
            </a:pPr>
            <a:endParaRPr lang="en-GB" dirty="0"/>
          </a:p>
          <a:p>
            <a:pPr marL="0" lvl="0" indent="-222250">
              <a:spcBef>
                <a:spcPts val="640"/>
              </a:spcBef>
              <a:buNone/>
            </a:pPr>
            <a:r>
              <a:rPr lang="en-GB" dirty="0"/>
              <a:t>As with mild allergic reactions there can be a whole range of triggers such as peanuts, shellfish, latex, bee stings etc.</a:t>
            </a:r>
          </a:p>
          <a:p>
            <a:pPr marL="0" lvl="0" indent="-222250">
              <a:spcBef>
                <a:spcPts val="640"/>
              </a:spcBef>
              <a:buNone/>
            </a:pPr>
            <a:endParaRPr lang="en-GB" dirty="0"/>
          </a:p>
          <a:p>
            <a:pPr marL="0" lvl="0" indent="-222250">
              <a:spcBef>
                <a:spcPts val="640"/>
              </a:spcBef>
              <a:buNone/>
            </a:pPr>
            <a:r>
              <a:rPr lang="en-GB" dirty="0"/>
              <a:t>When the body detects this allergen, it reacts by releasing a large amount of inflammatory substances such as </a:t>
            </a:r>
            <a:r>
              <a:rPr lang="en-GB" b="1" dirty="0"/>
              <a:t>histamine</a:t>
            </a:r>
            <a:r>
              <a:rPr lang="en-GB" dirty="0"/>
              <a:t>. These substances cause blood vessels throughout the body to widen, leading to a drop in blood pressure, and airways in the lungs to constrict and secrete mucus causing severe difficulty in breathing.</a:t>
            </a:r>
          </a:p>
          <a:p>
            <a:pPr marL="0" lvl="0" indent="-222250">
              <a:spcBef>
                <a:spcPts val="640"/>
              </a:spcBef>
              <a:buNone/>
            </a:pPr>
            <a:endParaRPr lang="en-GB" dirty="0"/>
          </a:p>
          <a:p>
            <a:pPr marL="0" lvl="0" indent="-222250">
              <a:spcBef>
                <a:spcPts val="640"/>
              </a:spcBef>
              <a:buNone/>
            </a:pPr>
            <a:r>
              <a:rPr lang="en-GB" dirty="0"/>
              <a:t>This often happens </a:t>
            </a:r>
            <a:r>
              <a:rPr lang="en-GB" b="1" dirty="0"/>
              <a:t>very quickly</a:t>
            </a:r>
            <a:r>
              <a:rPr lang="en-GB" dirty="0"/>
              <a:t>, possibly even seconds after coming into contact with the allergen. However the reaction can in rare cases be delayed up to 24 hours after the initial contact.</a:t>
            </a: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0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Triggers of Anaphylaxis</a:t>
            </a:r>
          </a:p>
        </p:txBody>
      </p:sp>
      <p:pic>
        <p:nvPicPr>
          <p:cNvPr id="18434" name="Picture 2" descr="Image result for anaphylaxis triggers&quot;">
            <a:extLst>
              <a:ext uri="{FF2B5EF4-FFF2-40B4-BE49-F238E27FC236}">
                <a16:creationId xmlns:a16="http://schemas.microsoft.com/office/drawing/2014/main" id="{4DA4EA42-5826-4CEE-AEAF-2BA6013B4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2781300"/>
            <a:ext cx="12469586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6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Signs and Symptoms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680E8932-0B49-47BC-AF4D-34130B7C3F7B}"/>
              </a:ext>
            </a:extLst>
          </p:cNvPr>
          <p:cNvSpPr txBox="1">
            <a:spLocks noGrp="1"/>
          </p:cNvSpPr>
          <p:nvPr/>
        </p:nvSpPr>
        <p:spPr>
          <a:xfrm>
            <a:off x="1066800" y="2705100"/>
            <a:ext cx="14249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/>
            <a:r>
              <a:rPr lang="en-GB" dirty="0">
                <a:latin typeface="+mn-lt"/>
              </a:rPr>
              <a:t>Sudden swelling of the face, tongue, lips, neck and eyes </a:t>
            </a:r>
          </a:p>
          <a:p>
            <a:pPr fontAlgn="base"/>
            <a:r>
              <a:rPr lang="en-GB" dirty="0">
                <a:latin typeface="+mn-lt"/>
              </a:rPr>
              <a:t>Hoarse voice, ‘lump in the throat’, developing into loud pitched noisy breathing (which may stop altogether).</a:t>
            </a:r>
          </a:p>
          <a:p>
            <a:pPr fontAlgn="base"/>
            <a:r>
              <a:rPr lang="en-GB" dirty="0">
                <a:latin typeface="+mn-lt"/>
              </a:rPr>
              <a:t>Difficult, wheezy breathing, tight chest (the patient may have the equivalent of an asthma attack as well as a swollen airway).</a:t>
            </a:r>
          </a:p>
          <a:p>
            <a:pPr fontAlgn="base"/>
            <a:r>
              <a:rPr lang="en-GB" dirty="0">
                <a:latin typeface="+mn-lt"/>
              </a:rPr>
              <a:t>Rapid weak pulse.</a:t>
            </a:r>
          </a:p>
          <a:p>
            <a:pPr fontAlgn="base"/>
            <a:r>
              <a:rPr lang="en-GB" dirty="0">
                <a:latin typeface="+mn-lt"/>
              </a:rPr>
              <a:t>Nausea, vomiting, stomach cramps and </a:t>
            </a:r>
            <a:r>
              <a:rPr lang="en-GB" dirty="0" err="1">
                <a:latin typeface="+mn-lt"/>
              </a:rPr>
              <a:t>diarrhea</a:t>
            </a:r>
            <a:r>
              <a:rPr lang="en-GB" dirty="0">
                <a:latin typeface="+mn-lt"/>
              </a:rPr>
              <a:t>.</a:t>
            </a:r>
          </a:p>
          <a:p>
            <a:pPr fontAlgn="base"/>
            <a:r>
              <a:rPr lang="en-GB" dirty="0">
                <a:latin typeface="+mn-lt"/>
              </a:rPr>
              <a:t>Itchy skin.</a:t>
            </a:r>
          </a:p>
          <a:p>
            <a:pPr fontAlgn="base"/>
            <a:r>
              <a:rPr lang="en-GB" dirty="0">
                <a:latin typeface="+mn-lt"/>
              </a:rPr>
              <a:t>Red, blotchy skin eruption – urticaria</a:t>
            </a:r>
          </a:p>
          <a:p>
            <a:pPr fontAlgn="base"/>
            <a:r>
              <a:rPr lang="en-GB" dirty="0">
                <a:latin typeface="+mn-lt"/>
              </a:rPr>
              <a:t>Anxiety – a feeling of ‘impending doom</a:t>
            </a:r>
            <a:endParaRPr b="1"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39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Signs and Symptoms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C91E5-0E78-4E71-AFFB-75781521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152140"/>
            <a:ext cx="5410200" cy="5049520"/>
          </a:xfrm>
          <a:prstGeom prst="rect">
            <a:avLst/>
          </a:prstGeom>
        </p:spPr>
      </p:pic>
      <p:pic>
        <p:nvPicPr>
          <p:cNvPr id="20482" name="Picture 2" descr="Image result for anaphylaxis urticaria&quot;">
            <a:extLst>
              <a:ext uri="{FF2B5EF4-FFF2-40B4-BE49-F238E27FC236}">
                <a16:creationId xmlns:a16="http://schemas.microsoft.com/office/drawing/2014/main" id="{2F986F7B-6AEA-4F9D-99B0-397AB76D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3314700"/>
            <a:ext cx="708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3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Management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5A42C9BF-D574-4ED4-84FC-7863993E428F}"/>
              </a:ext>
            </a:extLst>
          </p:cNvPr>
          <p:cNvSpPr txBox="1">
            <a:spLocks noGrp="1"/>
          </p:cNvSpPr>
          <p:nvPr/>
        </p:nvSpPr>
        <p:spPr>
          <a:xfrm>
            <a:off x="838200" y="2959147"/>
            <a:ext cx="160782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/>
            <a:r>
              <a:rPr lang="en-GB" dirty="0">
                <a:latin typeface="+mn-lt"/>
              </a:rPr>
              <a:t>Call for emergency medical help. Do not delay in calling for help as time is critical. </a:t>
            </a:r>
          </a:p>
          <a:p>
            <a:pPr fontAlgn="base"/>
            <a:r>
              <a:rPr lang="en-GB" dirty="0">
                <a:latin typeface="+mn-lt"/>
              </a:rPr>
              <a:t>Lay the victim in a comfortable position:</a:t>
            </a:r>
          </a:p>
          <a:p>
            <a:pPr lvl="1" fontAlgn="base"/>
            <a:r>
              <a:rPr lang="en-GB" dirty="0">
                <a:latin typeface="+mn-lt"/>
              </a:rPr>
              <a:t>If the victim has Airway or Breathing problems they may prefer to sit up as this will make breathing easier</a:t>
            </a:r>
          </a:p>
          <a:p>
            <a:pPr lvl="1" fontAlgn="base"/>
            <a:r>
              <a:rPr lang="en-GB" dirty="0">
                <a:latin typeface="+mn-lt"/>
              </a:rPr>
              <a:t>If the victim feels faint, do not sit them up. Lay them down immediately. Raise the legs if they still feel faint. They may go into shock.</a:t>
            </a:r>
          </a:p>
          <a:p>
            <a:pPr fontAlgn="base"/>
            <a:r>
              <a:rPr lang="en-GB" dirty="0">
                <a:latin typeface="+mn-lt"/>
              </a:rPr>
              <a:t>The patient may carry an auto-injector of Epinephrine (Adrenaline). This can save the casualty’s life if it’s given promptly. </a:t>
            </a:r>
          </a:p>
          <a:p>
            <a:pPr fontAlgn="base"/>
            <a:r>
              <a:rPr lang="en-GB" dirty="0">
                <a:latin typeface="+mn-lt"/>
              </a:rPr>
              <a:t>If the patient becomes unconscious – check to see if they are breathing normally. If they are not breathing, immediately update the emergency services and commence Cardiopulmonary Resuscitation (CPR). </a:t>
            </a: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lang="en-GB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b="1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b="1"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46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Using an Epinephrine Autoinjector</a:t>
            </a:r>
          </a:p>
        </p:txBody>
      </p:sp>
      <p:pic>
        <p:nvPicPr>
          <p:cNvPr id="2" name="Online Media 1" title="How to use an EpiPen">
            <a:hlinkClick r:id="" action="ppaction://media"/>
            <a:extLst>
              <a:ext uri="{FF2B5EF4-FFF2-40B4-BE49-F238E27FC236}">
                <a16:creationId xmlns:a16="http://schemas.microsoft.com/office/drawing/2014/main" id="{9C6AC50C-0F05-4517-9CC1-EE1485757F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95800" y="285750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Custom</PresentationFormat>
  <Paragraphs>55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League Gothic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2020-01-03T20:21:10Z</dcterms:created>
  <dcterms:modified xsi:type="dcterms:W3CDTF">2020-01-04T14:13:51Z</dcterms:modified>
  <dc:identifier/>
</cp:coreProperties>
</file>