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4" r:id="rId5"/>
    <p:sldId id="285" r:id="rId6"/>
    <p:sldId id="287" r:id="rId7"/>
    <p:sldId id="289" r:id="rId8"/>
    <p:sldId id="290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Gothic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1359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Asthma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Asthma? 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85800" y="2400300"/>
            <a:ext cx="16916400" cy="7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Asthma is an inflammatory condition of the small airways in the lung.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These small air tubes can become inflamed and secrete excessive amounts of mucous causing severe difficulty in breathing. This is known as an </a:t>
            </a:r>
            <a:r>
              <a:rPr lang="en-GB" b="1" dirty="0"/>
              <a:t>asthma attack</a:t>
            </a:r>
            <a:r>
              <a:rPr lang="en-GB" dirty="0"/>
              <a:t>. The cause of asthma is thought to be a combination of environmental and genetic factors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0"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Asthma is very common. Asthma affects approximately 300 million individuals worldwide. Unfortunately, Asthma is still a deadly disease. Around 250,000 people die a year due to complications from Asthma. </a:t>
            </a: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Asthma?</a:t>
            </a:r>
          </a:p>
        </p:txBody>
      </p:sp>
      <p:pic>
        <p:nvPicPr>
          <p:cNvPr id="1026" name="Picture 2" descr="Image result for Asthma vs normal&quot;">
            <a:extLst>
              <a:ext uri="{FF2B5EF4-FFF2-40B4-BE49-F238E27FC236}">
                <a16:creationId xmlns:a16="http://schemas.microsoft.com/office/drawing/2014/main" id="{F8361BB2-638D-4788-9FCA-67E2AE27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2654956"/>
            <a:ext cx="12725400" cy="62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6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Signs and Symptoms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680E8932-0B49-47BC-AF4D-34130B7C3F7B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14249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fontAlgn="base">
              <a:buNone/>
            </a:pPr>
            <a:r>
              <a:rPr lang="en-GB" dirty="0">
                <a:latin typeface="+mn-lt"/>
              </a:rPr>
              <a:t>An asthma attack is normally triggered by something, whether it be an allergen (</a:t>
            </a:r>
            <a:r>
              <a:rPr lang="en-GB" dirty="0" err="1">
                <a:latin typeface="+mn-lt"/>
              </a:rPr>
              <a:t>e.g</a:t>
            </a:r>
            <a:r>
              <a:rPr lang="en-GB" dirty="0">
                <a:latin typeface="+mn-lt"/>
              </a:rPr>
              <a:t>: pollen, dust, vehicle emissions, soot etc.) or an environmental condition such as cold air. Normally, an asthma attack is characterized by the following symptoms:</a:t>
            </a:r>
          </a:p>
          <a:p>
            <a:pPr marL="139700" indent="0" fontAlgn="base">
              <a:buNone/>
            </a:pPr>
            <a:endParaRPr lang="en-GB" dirty="0">
              <a:latin typeface="+mn-lt"/>
            </a:endParaRPr>
          </a:p>
          <a:p>
            <a:pPr fontAlgn="base"/>
            <a:r>
              <a:rPr lang="en-GB" dirty="0">
                <a:latin typeface="+mn-lt"/>
              </a:rPr>
              <a:t>A ‘wheezing’ sound when breathing</a:t>
            </a:r>
          </a:p>
          <a:p>
            <a:pPr fontAlgn="base"/>
            <a:r>
              <a:rPr lang="en-GB" dirty="0">
                <a:latin typeface="+mn-lt"/>
              </a:rPr>
              <a:t>Difficulty in breathing</a:t>
            </a:r>
          </a:p>
          <a:p>
            <a:pPr fontAlgn="base"/>
            <a:r>
              <a:rPr lang="en-GB" dirty="0">
                <a:latin typeface="+mn-lt"/>
              </a:rPr>
              <a:t>Unable to complete a full sentence</a:t>
            </a:r>
          </a:p>
          <a:p>
            <a:pPr fontAlgn="base"/>
            <a:r>
              <a:rPr lang="en-GB" dirty="0">
                <a:latin typeface="+mn-lt"/>
              </a:rPr>
              <a:t>Hyperventilation</a:t>
            </a:r>
          </a:p>
          <a:p>
            <a:pPr fontAlgn="base"/>
            <a:r>
              <a:rPr lang="en-GB" dirty="0">
                <a:latin typeface="+mn-lt"/>
              </a:rPr>
              <a:t>Anxiety and panic</a:t>
            </a:r>
          </a:p>
          <a:p>
            <a:pPr fontAlgn="base"/>
            <a:r>
              <a:rPr lang="en-GB" dirty="0">
                <a:latin typeface="+mn-lt"/>
              </a:rPr>
              <a:t>Reducing levels of consciousness</a:t>
            </a: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39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Management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5A42C9BF-D574-4ED4-84FC-7863993E428F}"/>
              </a:ext>
            </a:extLst>
          </p:cNvPr>
          <p:cNvSpPr txBox="1">
            <a:spLocks noGrp="1"/>
          </p:cNvSpPr>
          <p:nvPr/>
        </p:nvSpPr>
        <p:spPr>
          <a:xfrm>
            <a:off x="838200" y="2959147"/>
            <a:ext cx="160782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GB" dirty="0">
                <a:latin typeface="+mn-lt"/>
              </a:rPr>
              <a:t>Sit the patient down in the position they find most comfortable for their breathing.</a:t>
            </a:r>
          </a:p>
          <a:p>
            <a:pPr fontAlgn="base"/>
            <a:r>
              <a:rPr lang="en-GB" dirty="0">
                <a:latin typeface="+mn-lt"/>
              </a:rPr>
              <a:t>Find their medication, which is normally an inhaler (possibly with a spacer device) containing a drug such as Salbutamol.</a:t>
            </a:r>
          </a:p>
          <a:p>
            <a:pPr fontAlgn="base"/>
            <a:r>
              <a:rPr lang="en-GB" dirty="0">
                <a:latin typeface="+mn-lt"/>
              </a:rPr>
              <a:t>Assist the victim to use their medication. They should know how many doses to take and how to use the inhaler.</a:t>
            </a:r>
          </a:p>
          <a:p>
            <a:pPr fontAlgn="base"/>
            <a:r>
              <a:rPr lang="en-GB" dirty="0">
                <a:latin typeface="+mn-lt"/>
              </a:rPr>
              <a:t>Provide reassurance and help calm the person’s breathing if they are hyperventilating.</a:t>
            </a:r>
          </a:p>
          <a:p>
            <a:pPr fontAlgn="base"/>
            <a:r>
              <a:rPr lang="en-GB" dirty="0">
                <a:latin typeface="+mn-lt"/>
              </a:rPr>
              <a:t>If the medication does not have any effect, the patient starts to become drowsy/exhausted or if they have forgotten their medication then you should call an emergency ambulance immediately. </a:t>
            </a:r>
          </a:p>
          <a:p>
            <a:pPr fontAlgn="base"/>
            <a:endParaRPr lang="en-GB" dirty="0">
              <a:latin typeface="+mn-lt"/>
            </a:endParaRPr>
          </a:p>
          <a:p>
            <a:pPr marL="139700" indent="0" fontAlgn="base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If in doubt – call for emergency medical help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lang="en-GB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b="1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46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Medication for Asthma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5A42C9BF-D574-4ED4-84FC-7863993E428F}"/>
              </a:ext>
            </a:extLst>
          </p:cNvPr>
          <p:cNvSpPr txBox="1">
            <a:spLocks noGrp="1"/>
          </p:cNvSpPr>
          <p:nvPr/>
        </p:nvSpPr>
        <p:spPr>
          <a:xfrm>
            <a:off x="838200" y="2959147"/>
            <a:ext cx="9601200" cy="2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GB" dirty="0">
                <a:latin typeface="+mn-lt"/>
              </a:rPr>
              <a:t>There are two main types of inhalers used for asthma.</a:t>
            </a:r>
          </a:p>
          <a:p>
            <a:pPr lvl="1" fontAlgn="base"/>
            <a:r>
              <a:rPr lang="en-GB" b="1" dirty="0">
                <a:latin typeface="+mn-lt"/>
              </a:rPr>
              <a:t>Relievers</a:t>
            </a:r>
            <a:r>
              <a:rPr lang="en-GB" dirty="0">
                <a:latin typeface="+mn-lt"/>
              </a:rPr>
              <a:t> – these help in an acute attack</a:t>
            </a:r>
          </a:p>
          <a:p>
            <a:pPr lvl="1" fontAlgn="base"/>
            <a:r>
              <a:rPr lang="en-GB" b="1" dirty="0">
                <a:latin typeface="+mn-lt"/>
              </a:rPr>
              <a:t>Preventers</a:t>
            </a:r>
            <a:r>
              <a:rPr lang="en-GB" dirty="0">
                <a:latin typeface="+mn-lt"/>
              </a:rPr>
              <a:t> – this medication is taken daily to reduce asthma symptoms and the risk of asthma attacks</a:t>
            </a:r>
          </a:p>
          <a:p>
            <a:pPr fontAlgn="base"/>
            <a:r>
              <a:rPr lang="en-GB" dirty="0">
                <a:latin typeface="+mn-lt"/>
              </a:rPr>
              <a:t>In an emergency situation, reliever inhalers should be used. These contain drugs such as Salbutamol (Ventolin) which open up the small airways in the lungs.</a:t>
            </a:r>
          </a:p>
          <a:p>
            <a:pPr fontAlgn="base"/>
            <a:endParaRPr lang="en-GB" dirty="0">
              <a:latin typeface="+mn-lt"/>
            </a:endParaRPr>
          </a:p>
          <a:p>
            <a:pPr fontAlgn="base"/>
            <a:r>
              <a:rPr lang="en-GB" dirty="0">
                <a:latin typeface="+mn-lt"/>
              </a:rPr>
              <a:t>Reliever inhalers are often blue, however this will vary depending on the drug manufacturer</a:t>
            </a:r>
            <a:endParaRPr lang="en-GB" dirty="0"/>
          </a:p>
          <a:p>
            <a:pPr indent="-457200"/>
            <a:endParaRPr lang="en-GB" dirty="0"/>
          </a:p>
          <a:p>
            <a:pPr marL="0" indent="0">
              <a:buNone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Image result for relievers and preventers&quot;">
            <a:extLst>
              <a:ext uri="{FF2B5EF4-FFF2-40B4-BE49-F238E27FC236}">
                <a16:creationId xmlns:a16="http://schemas.microsoft.com/office/drawing/2014/main" id="{B6AB91B2-574E-4685-B4A3-F2DCB3C4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6800" y="3238500"/>
            <a:ext cx="470105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6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Flash Cards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4A43E0-FFC9-4179-AFFA-7FBA67EA8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413088"/>
            <a:ext cx="6743700" cy="67437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A883F1-D05A-44CE-B29A-A4A234E53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599" y="2404804"/>
            <a:ext cx="6743699" cy="67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League Gothic</vt:lpstr>
      <vt:lpstr>League Spartan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2020-01-04T17:08:11Z</dcterms:modified>
  <dc:identifier/>
</cp:coreProperties>
</file>