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Gothic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135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Heart Attack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a Heart Attack?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400300"/>
            <a:ext cx="16916400" cy="7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The heart is a pump made of </a:t>
            </a:r>
            <a:r>
              <a:rPr lang="en-GB" b="1" dirty="0"/>
              <a:t>muscle. </a:t>
            </a:r>
            <a:r>
              <a:rPr lang="en-GB" dirty="0"/>
              <a:t>It pumps blood around our body as part of the circulatory system. The heart requires a constant supply of blood itself in order to pump effectively. 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The heart is supplied with blood by a network of </a:t>
            </a:r>
            <a:r>
              <a:rPr lang="en-GB" b="1" dirty="0"/>
              <a:t>coronary arteries.</a:t>
            </a: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These arteries can become blocked with clots or fatty tissue. This is a process known as atherosclerosis and causes ischemic heart disease (IHD). 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dirty="0"/>
              <a:t>When the coronary arteries become blocked, the heart muscle does not receive enough oxygen/nutrients and </a:t>
            </a:r>
            <a:r>
              <a:rPr lang="en-GB" b="1" dirty="0"/>
              <a:t>dies.</a:t>
            </a:r>
            <a:endParaRPr lang="en-GB" dirty="0"/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en-GB" dirty="0"/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b="1" dirty="0">
                <a:solidFill>
                  <a:srgbClr val="FF0000"/>
                </a:solidFill>
              </a:rPr>
              <a:t>This is known as a heart attack.</a:t>
            </a:r>
          </a:p>
          <a:p>
            <a:pPr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a Heart Attack?</a:t>
            </a:r>
          </a:p>
        </p:txBody>
      </p:sp>
      <p:pic>
        <p:nvPicPr>
          <p:cNvPr id="7" name="Google Shape;107;p25">
            <a:extLst>
              <a:ext uri="{FF2B5EF4-FFF2-40B4-BE49-F238E27FC236}">
                <a16:creationId xmlns:a16="http://schemas.microsoft.com/office/drawing/2014/main" id="{7AAB4967-9A1C-4C0A-AEC4-C81E5DA9F3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705100"/>
            <a:ext cx="6739850" cy="55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EA3AE4-5DBC-4D21-9A34-A431F31EEAC9}"/>
              </a:ext>
            </a:extLst>
          </p:cNvPr>
          <p:cNvSpPr/>
          <p:nvPr/>
        </p:nvSpPr>
        <p:spPr>
          <a:xfrm>
            <a:off x="8028709" y="316230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The medical term for a heart attack is </a:t>
            </a:r>
            <a:r>
              <a:rPr lang="en-GB" sz="3200" b="1" dirty="0"/>
              <a:t>Myocardial Infarction (MI)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33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680E8932-0B49-47BC-AF4D-34130B7C3F7B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7772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b="1" dirty="0">
                <a:latin typeface="+mn-lt"/>
              </a:rPr>
              <a:t>Chest pain </a:t>
            </a:r>
            <a:r>
              <a:rPr lang="en" dirty="0">
                <a:latin typeface="+mn-lt"/>
              </a:rPr>
              <a:t>(which does not get better)</a:t>
            </a:r>
            <a:endParaRPr dirty="0">
              <a:latin typeface="+mn-lt"/>
            </a:endParaRPr>
          </a:p>
          <a:p>
            <a:pPr lvl="1"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dirty="0">
                <a:latin typeface="+mn-lt"/>
              </a:rPr>
              <a:t>May spread to jaw / shoulders / arm / back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dirty="0">
                <a:latin typeface="+mn-lt"/>
              </a:rPr>
              <a:t>Shortness of breath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-GB" dirty="0">
                <a:latin typeface="+mn-lt"/>
              </a:rPr>
              <a:t>Victim</a:t>
            </a:r>
            <a:r>
              <a:rPr lang="en" dirty="0">
                <a:latin typeface="+mn-lt"/>
              </a:rPr>
              <a:t> becomes pale / sweaty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dirty="0">
                <a:latin typeface="+mn-lt"/>
              </a:rPr>
              <a:t>Fear and anxiety (“sense of impending doom”)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dirty="0">
                <a:latin typeface="+mn-lt"/>
              </a:rPr>
              <a:t>Irregular pulse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dirty="0">
                <a:latin typeface="+mn-lt"/>
              </a:rPr>
              <a:t>Feeling sick (nausea) and vomitting</a:t>
            </a: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5362" name="Picture 2" descr="Image result for heart attack chest pain&quot;">
            <a:extLst>
              <a:ext uri="{FF2B5EF4-FFF2-40B4-BE49-F238E27FC236}">
                <a16:creationId xmlns:a16="http://schemas.microsoft.com/office/drawing/2014/main" id="{E4D905BA-3BEA-4F8E-8FD8-9020D5DD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450" y="29337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9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pic>
        <p:nvPicPr>
          <p:cNvPr id="7" name="Google Shape;122;p27">
            <a:extLst>
              <a:ext uri="{FF2B5EF4-FFF2-40B4-BE49-F238E27FC236}">
                <a16:creationId xmlns:a16="http://schemas.microsoft.com/office/drawing/2014/main" id="{C6CACF0D-154E-439B-AE5F-D2791D1B21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862" y="2933700"/>
            <a:ext cx="6818275" cy="489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26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60782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r>
              <a:rPr lang="en-GB" dirty="0"/>
              <a:t>Call for emergency medical help</a:t>
            </a: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r>
              <a:rPr lang="en-GB" dirty="0"/>
              <a:t>Encourage the patient to </a:t>
            </a:r>
            <a:r>
              <a:rPr lang="en-GB" b="1" dirty="0"/>
              <a:t>chew</a:t>
            </a:r>
            <a:r>
              <a:rPr lang="en-GB" dirty="0"/>
              <a:t> a large (300mg) Aspirin unless they are allergic</a:t>
            </a: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r>
              <a:rPr lang="en-GB" dirty="0"/>
              <a:t>Place the victim in a position of rest, ideally on the floor</a:t>
            </a: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r>
              <a:rPr lang="en-GB" dirty="0"/>
              <a:t>Monitor and give reassurance whilst waiting for ambulance</a:t>
            </a: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r>
              <a:rPr lang="en-GB" dirty="0"/>
              <a:t>Be prepared to give Cardiopulmonary Resuscitation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lang="en-GB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b="1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6386" name="Picture 2" descr="Image result for aspirin&quot;">
            <a:extLst>
              <a:ext uri="{FF2B5EF4-FFF2-40B4-BE49-F238E27FC236}">
                <a16:creationId xmlns:a16="http://schemas.microsoft.com/office/drawing/2014/main" id="{CBE4ECA7-EDE8-4E23-B4C2-5DC07623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8558" y="5143500"/>
            <a:ext cx="553528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6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Aspirin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60782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Aspirin helps by </a:t>
            </a:r>
            <a:r>
              <a:rPr lang="en-GB" b="1" dirty="0"/>
              <a:t>breaking down clots</a:t>
            </a:r>
            <a:r>
              <a:rPr lang="en-GB" dirty="0"/>
              <a:t> which cause heart attacks. It is not given for pain relief in this emergency situation. 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You should encourage the casualty to </a:t>
            </a:r>
            <a:r>
              <a:rPr lang="en-GB" b="1" dirty="0"/>
              <a:t>chew</a:t>
            </a:r>
            <a:r>
              <a:rPr lang="en-GB" dirty="0"/>
              <a:t> a 300mg (large) aspirin so that it is absorbed through the mouth and gums. 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They </a:t>
            </a:r>
            <a:r>
              <a:rPr lang="en-GB" b="1" dirty="0"/>
              <a:t>should not</a:t>
            </a:r>
            <a:r>
              <a:rPr lang="en-GB" dirty="0"/>
              <a:t> swallow the Aspirin as this will not be as effective.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lang="en-GB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b="1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81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2020-01-03T21:50:13Z</dcterms:modified>
  <dc:identifier/>
</cp:coreProperties>
</file>