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84" r:id="rId5"/>
    <p:sldId id="285" r:id="rId6"/>
    <p:sldId id="289" r:id="rId7"/>
    <p:sldId id="290" r:id="rId8"/>
    <p:sldId id="291" r:id="rId9"/>
    <p:sldId id="287" r:id="rId10"/>
    <p:sldId id="29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eague Gothic" panose="020B0604020202020204" charset="0"/>
      <p:regular r:id="rId17"/>
    </p:embeddedFont>
    <p:embeddedFont>
      <p:font typeface="League Spart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1359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Burn Injuries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0E979A-EA98-4339-BDA7-006AB342A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350" y="2081190"/>
            <a:ext cx="735330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Types of Burn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85800" y="2400300"/>
            <a:ext cx="16916400" cy="7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40"/>
              </a:spcBef>
              <a:buNone/>
            </a:pPr>
            <a:r>
              <a:rPr lang="en-GB" dirty="0"/>
              <a:t>Burn injuries can be classified by their type and their depth. The main types of burn are:</a:t>
            </a:r>
          </a:p>
          <a:p>
            <a:pPr marL="234950" indent="-457200">
              <a:spcBef>
                <a:spcPts val="640"/>
              </a:spcBef>
            </a:pPr>
            <a:endParaRPr lang="en-GB" b="1" dirty="0"/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Scald</a:t>
            </a:r>
            <a:r>
              <a:rPr lang="en-GB" dirty="0"/>
              <a:t> – caused by a hot liquid or steam</a:t>
            </a:r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Friction</a:t>
            </a:r>
            <a:r>
              <a:rPr lang="en-GB" dirty="0"/>
              <a:t> – caused by rough surfaces, </a:t>
            </a:r>
            <a:r>
              <a:rPr lang="en-GB" dirty="0" err="1"/>
              <a:t>e.g</a:t>
            </a:r>
            <a:r>
              <a:rPr lang="en-GB" dirty="0"/>
              <a:t>: carpet</a:t>
            </a:r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Radiation</a:t>
            </a:r>
            <a:r>
              <a:rPr lang="en-GB" dirty="0"/>
              <a:t>/sunburn</a:t>
            </a:r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Electrical</a:t>
            </a:r>
            <a:r>
              <a:rPr lang="en-GB" dirty="0"/>
              <a:t> – may have an entry burn and an exit burn</a:t>
            </a:r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Chemical</a:t>
            </a:r>
          </a:p>
          <a:p>
            <a:pPr marL="234950" indent="-457200">
              <a:spcBef>
                <a:spcPts val="640"/>
              </a:spcBef>
            </a:pPr>
            <a:r>
              <a:rPr lang="en-GB" b="1" dirty="0"/>
              <a:t>Dry</a:t>
            </a:r>
            <a:r>
              <a:rPr lang="en-GB" dirty="0"/>
              <a:t> – touching hot objects, </a:t>
            </a:r>
            <a:r>
              <a:rPr lang="en-GB" dirty="0" err="1"/>
              <a:t>e.g</a:t>
            </a:r>
            <a:r>
              <a:rPr lang="en-GB" dirty="0"/>
              <a:t>: a cooker.</a:t>
            </a:r>
          </a:p>
          <a:p>
            <a:pPr marL="0" lvl="0" indent="0">
              <a:lnSpc>
                <a:spcPct val="150000"/>
              </a:lnSpc>
              <a:spcBef>
                <a:spcPts val="400"/>
              </a:spcBef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Depths of Burn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D2AF999E-8C22-458D-9B9B-5ACCFEFE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958" y="4518570"/>
            <a:ext cx="15060084" cy="37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8C2EDD-9653-4633-879B-1390CDC0B4B2}"/>
              </a:ext>
            </a:extLst>
          </p:cNvPr>
          <p:cNvSpPr/>
          <p:nvPr/>
        </p:nvSpPr>
        <p:spPr>
          <a:xfrm>
            <a:off x="1371600" y="2455529"/>
            <a:ext cx="9288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40"/>
              </a:spcBef>
            </a:pPr>
            <a:r>
              <a:rPr lang="en-GB" sz="3200" dirty="0"/>
              <a:t>Broadly, burns can be classified into three main depths</a:t>
            </a:r>
          </a:p>
        </p:txBody>
      </p:sp>
    </p:spTree>
    <p:extLst>
      <p:ext uri="{BB962C8B-B14F-4D97-AF65-F5344CB8AC3E}">
        <p14:creationId xmlns:p14="http://schemas.microsoft.com/office/powerpoint/2010/main" val="1443363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Depths of Burns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680E8932-0B49-47BC-AF4D-34130B7C3F7B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4249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+mn-lt"/>
              </a:rPr>
              <a:t>1</a:t>
            </a:r>
            <a:r>
              <a:rPr lang="en-GB" b="1" baseline="30000" dirty="0">
                <a:latin typeface="+mn-lt"/>
              </a:rPr>
              <a:t>st</a:t>
            </a:r>
            <a:r>
              <a:rPr lang="en-GB" b="1" dirty="0">
                <a:latin typeface="+mn-lt"/>
              </a:rPr>
              <a:t> degree / superficial: </a:t>
            </a:r>
            <a:r>
              <a:rPr lang="en-GB" dirty="0">
                <a:latin typeface="+mn-lt"/>
              </a:rPr>
              <a:t>Minor damage to the top layer of skin. Normally appears as just redness. Sunburn is the most common example of a superficial burn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2</a:t>
            </a:r>
            <a:r>
              <a:rPr lang="en-GB" b="1" baseline="30000" dirty="0">
                <a:latin typeface="+mn-lt"/>
              </a:rPr>
              <a:t>nd</a:t>
            </a:r>
            <a:r>
              <a:rPr lang="en-GB" b="1" dirty="0">
                <a:latin typeface="+mn-lt"/>
              </a:rPr>
              <a:t> degree / partial: </a:t>
            </a:r>
            <a:r>
              <a:rPr lang="en-GB" dirty="0">
                <a:latin typeface="+mn-lt"/>
              </a:rPr>
              <a:t>Damage to several layers of skin. Causes blistering of the skin.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3</a:t>
            </a:r>
            <a:r>
              <a:rPr lang="en-GB" b="1" baseline="30000" dirty="0">
                <a:latin typeface="+mn-lt"/>
              </a:rPr>
              <a:t>rd</a:t>
            </a:r>
            <a:r>
              <a:rPr lang="en-GB" b="1" dirty="0">
                <a:latin typeface="+mn-lt"/>
              </a:rPr>
              <a:t> degree / full: </a:t>
            </a:r>
            <a:r>
              <a:rPr lang="en-GB" dirty="0">
                <a:latin typeface="+mn-lt"/>
              </a:rPr>
              <a:t>Damage to skin and underlying tissue. May be charring of the skin.</a:t>
            </a:r>
          </a:p>
          <a:p>
            <a:pPr marL="139700" indent="0">
              <a:buNone/>
            </a:pP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Large burns may have several depths. For example, there may be a 3</a:t>
            </a:r>
            <a:r>
              <a:rPr lang="en-GB" baseline="30000" dirty="0">
                <a:latin typeface="+mn-lt"/>
              </a:rPr>
              <a:t>rd</a:t>
            </a:r>
            <a:r>
              <a:rPr lang="en-GB" dirty="0">
                <a:latin typeface="+mn-lt"/>
              </a:rPr>
              <a:t> degree burn surrounded by areas of 2</a:t>
            </a:r>
            <a:r>
              <a:rPr lang="en-GB" baseline="30000" dirty="0">
                <a:latin typeface="+mn-lt"/>
              </a:rPr>
              <a:t>nd</a:t>
            </a:r>
            <a:r>
              <a:rPr lang="en-GB" dirty="0">
                <a:latin typeface="+mn-lt"/>
              </a:rPr>
              <a:t> and 1</a:t>
            </a:r>
            <a:r>
              <a:rPr lang="en-GB" baseline="30000" dirty="0">
                <a:latin typeface="+mn-lt"/>
              </a:rPr>
              <a:t>st</a:t>
            </a:r>
            <a:r>
              <a:rPr lang="en-GB" dirty="0">
                <a:latin typeface="+mn-lt"/>
              </a:rPr>
              <a:t> degree burns. </a:t>
            </a: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39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1</a:t>
            </a:r>
            <a:r>
              <a:rPr lang="en-GB" sz="5400" baseline="30000" dirty="0">
                <a:solidFill>
                  <a:srgbClr val="008453"/>
                </a:solidFill>
                <a:latin typeface="League Spartan" panose="020B0604020202020204" charset="0"/>
              </a:rPr>
              <a:t>st</a:t>
            </a:r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 Degree / Superficial Burn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14FEA4C1-2C04-4E0E-A2B6-F1F010A5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324100"/>
            <a:ext cx="5105400" cy="659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2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2</a:t>
            </a:r>
            <a:r>
              <a:rPr lang="en-GB" sz="5400" baseline="30000" dirty="0">
                <a:solidFill>
                  <a:srgbClr val="008453"/>
                </a:solidFill>
                <a:latin typeface="League Spartan" panose="020B0604020202020204" charset="0"/>
              </a:rPr>
              <a:t>nd</a:t>
            </a:r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 Degree / Partial Thickness Burn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166D6B3B-244F-412C-A359-652E31EC8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100" y="2749155"/>
            <a:ext cx="4495800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C6FAC4C3-53D8-4C5A-93F2-212FBD47ADB2}"/>
              </a:ext>
            </a:extLst>
          </p:cNvPr>
          <p:cNvSpPr/>
          <p:nvPr/>
        </p:nvSpPr>
        <p:spPr>
          <a:xfrm>
            <a:off x="6324600" y="6242751"/>
            <a:ext cx="3886200" cy="685800"/>
          </a:xfrm>
          <a:prstGeom prst="leftArrow">
            <a:avLst/>
          </a:prstGeom>
          <a:solidFill>
            <a:srgbClr val="008453"/>
          </a:solidFill>
          <a:ln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0018E8-005A-4089-B0CC-8115F903A25D}"/>
              </a:ext>
            </a:extLst>
          </p:cNvPr>
          <p:cNvSpPr/>
          <p:nvPr/>
        </p:nvSpPr>
        <p:spPr>
          <a:xfrm>
            <a:off x="10515600" y="6324041"/>
            <a:ext cx="270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/>
              <a:t>Blister formation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9922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3</a:t>
            </a:r>
            <a:r>
              <a:rPr lang="en-GB" sz="5400" baseline="30000" dirty="0">
                <a:solidFill>
                  <a:srgbClr val="008453"/>
                </a:solidFill>
                <a:latin typeface="League Spartan" panose="020B0604020202020204" charset="0"/>
              </a:rPr>
              <a:t>rd</a:t>
            </a:r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 Degree / Full Thickness Burn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15153C82-0D37-4FC0-BD60-155F1647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6289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5A42C9BF-D574-4ED4-84FC-7863993E428F}"/>
              </a:ext>
            </a:extLst>
          </p:cNvPr>
          <p:cNvSpPr txBox="1">
            <a:spLocks noGrp="1"/>
          </p:cNvSpPr>
          <p:nvPr/>
        </p:nvSpPr>
        <p:spPr>
          <a:xfrm>
            <a:off x="838200" y="2959147"/>
            <a:ext cx="160782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GB" dirty="0">
                <a:latin typeface="+mn-lt"/>
              </a:rPr>
              <a:t>Ensure the scene is safe for you to approach. Call for emergency medical help. </a:t>
            </a:r>
          </a:p>
          <a:p>
            <a:pPr fontAlgn="base"/>
            <a:r>
              <a:rPr lang="en-GB" dirty="0">
                <a:latin typeface="+mn-lt"/>
              </a:rPr>
              <a:t>Cool the burn for a minimum of </a:t>
            </a:r>
            <a:r>
              <a:rPr lang="en-GB" b="1" dirty="0">
                <a:latin typeface="+mn-lt"/>
              </a:rPr>
              <a:t>20 minutes</a:t>
            </a:r>
            <a:r>
              <a:rPr lang="en-GB" dirty="0">
                <a:latin typeface="+mn-lt"/>
              </a:rPr>
              <a:t> with running water</a:t>
            </a:r>
          </a:p>
          <a:p>
            <a:pPr lvl="1" fontAlgn="base"/>
            <a:r>
              <a:rPr lang="en-GB" dirty="0">
                <a:latin typeface="+mn-lt"/>
              </a:rPr>
              <a:t>If no running water is available, improvise with any cool non-toxic liquid available</a:t>
            </a:r>
          </a:p>
          <a:p>
            <a:pPr fontAlgn="base"/>
            <a:r>
              <a:rPr lang="en-GB" dirty="0">
                <a:latin typeface="+mn-lt"/>
              </a:rPr>
              <a:t>Keep the patient warm and </a:t>
            </a:r>
            <a:r>
              <a:rPr lang="en-GB" b="1" dirty="0">
                <a:latin typeface="+mn-lt"/>
              </a:rPr>
              <a:t>prevent hypothermia</a:t>
            </a:r>
            <a:r>
              <a:rPr lang="en-GB" dirty="0">
                <a:latin typeface="+mn-lt"/>
              </a:rPr>
              <a:t>.</a:t>
            </a:r>
          </a:p>
          <a:p>
            <a:pPr lvl="1" fontAlgn="base"/>
            <a:r>
              <a:rPr lang="en-GB" dirty="0">
                <a:latin typeface="+mn-lt"/>
              </a:rPr>
              <a:t>“Cool the burn, warm the victim”</a:t>
            </a:r>
          </a:p>
          <a:p>
            <a:pPr fontAlgn="base"/>
            <a:r>
              <a:rPr lang="en-GB" b="1" dirty="0">
                <a:latin typeface="+mn-lt"/>
              </a:rPr>
              <a:t>Cover the burn </a:t>
            </a:r>
            <a:r>
              <a:rPr lang="en-GB" dirty="0">
                <a:latin typeface="+mn-lt"/>
              </a:rPr>
              <a:t>injury with a sterile non-fluffy dressing or clingfilm. Do not wrap the dressing tight around the burn injury</a:t>
            </a:r>
          </a:p>
          <a:p>
            <a:pPr fontAlgn="base"/>
            <a:endParaRPr lang="en-GB" dirty="0">
              <a:latin typeface="+mn-lt"/>
            </a:endParaRPr>
          </a:p>
          <a:p>
            <a:pPr fontAlgn="base"/>
            <a:r>
              <a:rPr lang="en-GB" dirty="0">
                <a:latin typeface="+mn-lt"/>
              </a:rPr>
              <a:t>Do</a:t>
            </a:r>
            <a:r>
              <a:rPr lang="en-GB" u="sng" dirty="0">
                <a:latin typeface="+mn-lt"/>
              </a:rPr>
              <a:t> </a:t>
            </a:r>
            <a:r>
              <a:rPr lang="en-GB" dirty="0">
                <a:latin typeface="+mn-lt"/>
              </a:rPr>
              <a:t>not apply butter or toothpaste to the burn</a:t>
            </a:r>
          </a:p>
          <a:p>
            <a:pPr fontAlgn="base"/>
            <a:r>
              <a:rPr lang="en-GB" dirty="0">
                <a:latin typeface="+mn-lt"/>
              </a:rPr>
              <a:t>Do not burst any blisters</a:t>
            </a:r>
          </a:p>
          <a:p>
            <a:pPr fontAlgn="base"/>
            <a:r>
              <a:rPr lang="en-GB" dirty="0">
                <a:latin typeface="+mn-lt"/>
              </a:rPr>
              <a:t>Do not remove any clothing stuck to the burn</a:t>
            </a:r>
          </a:p>
          <a:p>
            <a:pPr fontAlgn="base"/>
            <a:r>
              <a:rPr lang="en-GB" dirty="0">
                <a:latin typeface="+mn-lt"/>
              </a:rPr>
              <a:t>Do not apply ice to cool the burn</a:t>
            </a:r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lang="en-GB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b="1" dirty="0"/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/>
            <a:endParaRPr lang="en-GB" dirty="0"/>
          </a:p>
          <a:p>
            <a:pPr indent="-457200">
              <a:lnSpc>
                <a:spcPct val="115000"/>
              </a:lnSpc>
              <a:spcBef>
                <a:spcPts val="600"/>
              </a:spcBef>
              <a:buSzPts val="1100"/>
            </a:pPr>
            <a:endParaRPr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b="1" dirty="0">
              <a:latin typeface="+mn-lt"/>
            </a:endParaRPr>
          </a:p>
          <a:p>
            <a:pPr indent="-457200">
              <a:lnSpc>
                <a:spcPct val="115000"/>
              </a:lnSpc>
              <a:spcBef>
                <a:spcPts val="800"/>
              </a:spcBef>
              <a:buSzPts val="1100"/>
            </a:pPr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342900" indent="-342900"/>
            <a:endParaRPr dirty="0">
              <a:latin typeface="+mn-lt"/>
            </a:endParaRPr>
          </a:p>
          <a:p>
            <a:pPr marL="285750" indent="-285750"/>
            <a:endParaRPr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46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League Gothic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2020-01-04T14:38:57Z</dcterms:modified>
  <dc:identifier/>
</cp:coreProperties>
</file>