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99" r:id="rId5"/>
    <p:sldId id="284" r:id="rId6"/>
    <p:sldId id="291" r:id="rId7"/>
    <p:sldId id="298" r:id="rId8"/>
    <p:sldId id="285" r:id="rId9"/>
    <p:sldId id="287" r:id="rId10"/>
    <p:sldId id="300" r:id="rId11"/>
    <p:sldId id="301" r:id="rId12"/>
    <p:sldId id="296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ague Gothic" panose="020B0604020202020204" charset="0"/>
      <p:regular r:id="rId19"/>
    </p:embeddedFont>
    <p:embeddedFont>
      <p:font typeface="League Spartan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8" d="100"/>
          <a:sy n="48" d="100"/>
        </p:scale>
        <p:origin x="81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0C6533-38A9-4F3D-81AC-09C4E73EB036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A453C-479C-4937-8B24-77198B3D76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23879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amzn.to/39D9zy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irstaidpowerpoint.org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rstaidpowerpoint.org/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C63rt-fleGY?feature=oembed" TargetMode="Externa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4906522" cy="10354802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6877471" y="573405"/>
            <a:ext cx="8705860" cy="1356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endParaRPr lang="en-US" sz="3600" spc="240" dirty="0">
              <a:solidFill>
                <a:srgbClr val="FFFFFF"/>
              </a:solidFill>
              <a:latin typeface="League Gothic"/>
            </a:endParaRPr>
          </a:p>
          <a:p>
            <a:pPr>
              <a:lnSpc>
                <a:spcPts val="3540"/>
              </a:lnSpc>
            </a:pPr>
            <a:r>
              <a:rPr lang="en-US" sz="3600" spc="240" dirty="0">
                <a:solidFill>
                  <a:schemeClr val="bg1"/>
                </a:solidFill>
                <a:latin typeface="League Gothic"/>
              </a:rPr>
              <a:t>FIRSTAIDPOWERPOINT.ORG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679324" y="5996421"/>
            <a:ext cx="10770475" cy="2770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990"/>
              </a:lnSpc>
            </a:pPr>
            <a:r>
              <a:rPr lang="en-US" sz="7850" spc="102" dirty="0">
                <a:solidFill>
                  <a:srgbClr val="FFFFFF"/>
                </a:solidFill>
                <a:latin typeface="League Spartan"/>
              </a:rPr>
              <a:t>Fractures</a:t>
            </a:r>
          </a:p>
          <a:p>
            <a:pPr>
              <a:lnSpc>
                <a:spcPts val="10990"/>
              </a:lnSpc>
            </a:pPr>
            <a:r>
              <a:rPr lang="en-US" sz="7850" spc="102" dirty="0">
                <a:solidFill>
                  <a:srgbClr val="FFFFFF"/>
                </a:solidFill>
                <a:latin typeface="League Spartan"/>
              </a:rPr>
              <a:t>(Broken Bones)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for a Lower Limb Fracture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F7745-FD45-4BDC-999F-5E03D0C329B6}"/>
              </a:ext>
            </a:extLst>
          </p:cNvPr>
          <p:cNvSpPr/>
          <p:nvPr/>
        </p:nvSpPr>
        <p:spPr>
          <a:xfrm>
            <a:off x="770282" y="2857500"/>
            <a:ext cx="167474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dirty="0"/>
              <a:t>The bones of the leg can be broken by impact, twisting or direct blows. Knees are commonly injured in sporting accidents and falls.</a:t>
            </a:r>
          </a:p>
          <a:p>
            <a:pPr fontAlgn="base"/>
            <a:endParaRPr lang="en-GB" sz="3200" dirty="0"/>
          </a:p>
          <a:p>
            <a:pPr fontAlgn="base"/>
            <a:r>
              <a:rPr lang="en-GB" sz="3200" dirty="0"/>
              <a:t>The</a:t>
            </a:r>
            <a:r>
              <a:rPr lang="en-GB" sz="3200" b="1" dirty="0"/>
              <a:t> femur</a:t>
            </a:r>
            <a:r>
              <a:rPr lang="en-GB" sz="3200" dirty="0"/>
              <a:t> or thighbone is the strongest bone in the body and it takes considerable force to fracture it along its length (although a fracture of the neck of the femur within the hip joint is quite common and discussed in a separate first aid blog post).</a:t>
            </a:r>
          </a:p>
          <a:p>
            <a:pPr fontAlgn="base"/>
            <a:endParaRPr lang="en-GB" sz="3200" dirty="0"/>
          </a:p>
          <a:p>
            <a:pPr fontAlgn="base"/>
            <a:r>
              <a:rPr lang="en-GB" sz="3200" dirty="0"/>
              <a:t>This most often occurs after a fall from a great height or a severe impact such as a car accident.</a:t>
            </a:r>
          </a:p>
          <a:p>
            <a:pPr fontAlgn="base"/>
            <a:r>
              <a:rPr lang="en-GB" sz="3200" dirty="0"/>
              <a:t>There are two bones in the lower leg, the </a:t>
            </a:r>
            <a:r>
              <a:rPr lang="en-GB" sz="3200" b="1" dirty="0"/>
              <a:t>tibia</a:t>
            </a:r>
            <a:r>
              <a:rPr lang="en-GB" sz="3200" dirty="0"/>
              <a:t> and the </a:t>
            </a:r>
            <a:r>
              <a:rPr lang="en-GB" sz="3200" b="1" dirty="0"/>
              <a:t>fibula</a:t>
            </a:r>
            <a:r>
              <a:rPr lang="en-GB" sz="3200" dirty="0"/>
              <a:t>. The tibia is most often broken by a heavy blow, sometimes producing an open wound. The fibula is thinner and can be broken by the kind of twisting that may cause a sprained ankle.</a:t>
            </a:r>
            <a:endParaRPr lang="en-GB" sz="3200" b="0" i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88726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for a Lower Limb Fracture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4F7745-FD45-4BDC-999F-5E03D0C329B6}"/>
              </a:ext>
            </a:extLst>
          </p:cNvPr>
          <p:cNvSpPr/>
          <p:nvPr/>
        </p:nvSpPr>
        <p:spPr>
          <a:xfrm>
            <a:off x="770282" y="2857500"/>
            <a:ext cx="1674743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GB" sz="3200" dirty="0"/>
              <a:t>Immobilise the legs, using the uninjured leg to splint the broken one.</a:t>
            </a:r>
          </a:p>
          <a:p>
            <a:pPr fontAlgn="base"/>
            <a:endParaRPr lang="en-GB" sz="3200" dirty="0"/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Bring the uninjured leg to the side of the injured one.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Slide bandages under both legs at the ankles and knees, and above and below the suspected fracture site.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Place padding between the lower legs for comfort.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Roll bandage in a figure of eight around the feet and ankles.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r>
              <a:rPr lang="en-GB" sz="3200" dirty="0"/>
              <a:t>Tie the bandages with the knots on the uninjured side, but stop if this causes pain.</a:t>
            </a:r>
          </a:p>
          <a:p>
            <a:pPr marL="457200" indent="-457200" fontAlgn="base">
              <a:buFont typeface="Arial" panose="020B0604020202020204" pitchFamily="34" charset="0"/>
              <a:buChar char="•"/>
            </a:pPr>
            <a:endParaRPr lang="en-GB" sz="3200" dirty="0"/>
          </a:p>
          <a:p>
            <a:pPr fontAlgn="base"/>
            <a:r>
              <a:rPr lang="en-GB" sz="3200" dirty="0"/>
              <a:t>If there is a possible fracture near the ankle then wrap one bandage around the feet and a separate one around the legs just above the ankle instead of using a figure of eight.</a:t>
            </a:r>
          </a:p>
        </p:txBody>
      </p:sp>
    </p:spTree>
    <p:extLst>
      <p:ext uri="{BB962C8B-B14F-4D97-AF65-F5344CB8AC3E}">
        <p14:creationId xmlns:p14="http://schemas.microsoft.com/office/powerpoint/2010/main" val="1032111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  <a:endParaRPr lang="en-GB" b="1" dirty="0">
              <a:solidFill>
                <a:schemeClr val="bg1"/>
              </a:solidFill>
              <a:latin typeface="League Spartan" panose="020B060402020202020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Flashcard – Open Fractures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C2E5D6-9DC8-429D-AB9E-ED01B2265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0" y="2365902"/>
            <a:ext cx="6838073" cy="683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18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6877471" y="573405"/>
            <a:ext cx="8705860" cy="902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JOHN FURST</a:t>
            </a:r>
          </a:p>
          <a:p>
            <a:pPr>
              <a:lnSpc>
                <a:spcPts val="3540"/>
              </a:lnSpc>
            </a:pPr>
            <a:r>
              <a:rPr lang="en-US" sz="3000" spc="240" dirty="0">
                <a:solidFill>
                  <a:srgbClr val="FFFFFF"/>
                </a:solidFill>
                <a:latin typeface="League Gothic"/>
              </a:rPr>
              <a:t>FIRSTAIDPOWERPOINT.ORG</a:t>
            </a:r>
          </a:p>
        </p:txBody>
      </p:sp>
      <p:pic>
        <p:nvPicPr>
          <p:cNvPr id="1026" name="Picture 2" descr="Image result for complete first aid pocket guide&quot;">
            <a:hlinkClick r:id="rId2"/>
            <a:extLst>
              <a:ext uri="{FF2B5EF4-FFF2-40B4-BE49-F238E27FC236}">
                <a16:creationId xmlns:a16="http://schemas.microsoft.com/office/drawing/2014/main" id="{0495E91B-EE86-4D05-8F59-AFDFFA005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333500"/>
            <a:ext cx="5912967" cy="723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C07FB7B-1E13-404E-8471-0198E1704E02}"/>
              </a:ext>
            </a:extLst>
          </p:cNvPr>
          <p:cNvSpPr/>
          <p:nvPr/>
        </p:nvSpPr>
        <p:spPr>
          <a:xfrm>
            <a:off x="6781800" y="1343891"/>
            <a:ext cx="108966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8453"/>
                </a:solidFill>
                <a:latin typeface="Arial" panose="020B0604020202020204" pitchFamily="34" charset="0"/>
              </a:rPr>
              <a:t>From minor cuts and burns, to heart attacks and strokes, this handy, take-anywhere guide gives you the knowledge and advice you need to recognize and respond to any medical emergency.</a:t>
            </a:r>
            <a:br>
              <a:rPr lang="en-GB" sz="2400" dirty="0"/>
            </a:br>
            <a:br>
              <a:rPr lang="en-GB" sz="2400" dirty="0"/>
            </a:b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Be prepared for any medical emergency and handle it safely and efficiently with </a:t>
            </a:r>
            <a:r>
              <a:rPr lang="en-GB" sz="2400" i="1" dirty="0">
                <a:solidFill>
                  <a:srgbClr val="333333"/>
                </a:solidFill>
                <a:latin typeface="Arial" panose="020B0604020202020204" pitchFamily="34" charset="0"/>
              </a:rPr>
              <a:t>The Complete First Aid Pocket Guide. </a:t>
            </a:r>
            <a:r>
              <a:rPr lang="en-GB" sz="2400" dirty="0">
                <a:solidFill>
                  <a:srgbClr val="333333"/>
                </a:solidFill>
                <a:latin typeface="Arial" panose="020B0604020202020204" pitchFamily="34" charset="0"/>
              </a:rPr>
              <a:t>Quickly identify signs and symptoms of a wide range of medical conditions and learn how to recognize the difference between a minor injury or illness, and those that are more serious with this essential handbook.</a:t>
            </a:r>
            <a:endParaRPr lang="en-GB" sz="2400" dirty="0"/>
          </a:p>
        </p:txBody>
      </p:sp>
      <p:pic>
        <p:nvPicPr>
          <p:cNvPr id="1028" name="Picture 4" descr="Image result for available on amazon&quot;">
            <a:hlinkClick r:id="rId2"/>
            <a:extLst>
              <a:ext uri="{FF2B5EF4-FFF2-40B4-BE49-F238E27FC236}">
                <a16:creationId xmlns:a16="http://schemas.microsoft.com/office/drawing/2014/main" id="{65265EA8-6374-4EBF-B645-63FF42037C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170" y="5531646"/>
            <a:ext cx="8705860" cy="417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482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Introduction</a:t>
            </a:r>
          </a:p>
        </p:txBody>
      </p:sp>
      <p:sp>
        <p:nvSpPr>
          <p:cNvPr id="11" name="Google Shape;79;p16">
            <a:extLst>
              <a:ext uri="{FF2B5EF4-FFF2-40B4-BE49-F238E27FC236}">
                <a16:creationId xmlns:a16="http://schemas.microsoft.com/office/drawing/2014/main" id="{4B3C9D4B-57B7-42E9-A7D2-2DA9EA28EDF7}"/>
              </a:ext>
            </a:extLst>
          </p:cNvPr>
          <p:cNvSpPr txBox="1">
            <a:spLocks/>
          </p:cNvSpPr>
          <p:nvPr/>
        </p:nvSpPr>
        <p:spPr>
          <a:xfrm>
            <a:off x="692426" y="2421897"/>
            <a:ext cx="16916400" cy="7372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dirty="0"/>
              <a:t>A fracture is any break (or combination of breaks) in the continuity of a bone.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Fractures can be</a:t>
            </a:r>
            <a:r>
              <a:rPr lang="en-GB" b="1" dirty="0"/>
              <a:t> open </a:t>
            </a:r>
            <a:r>
              <a:rPr lang="en-GB" dirty="0"/>
              <a:t>(any fracture associated with a break in the skin), or </a:t>
            </a:r>
            <a:r>
              <a:rPr lang="en-GB" b="1" dirty="0"/>
              <a:t>closed</a:t>
            </a:r>
            <a:r>
              <a:rPr lang="en-GB" dirty="0"/>
              <a:t> (no break in the skin).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 fracture is the same thing as a broken bone. However, there are many different types of fractures. Knowledge of these types is not required in first aid.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Complications of fractures include bleeding &amp; shock, permanent nerve damage, loss of function of a limb and severe pain. Multiple fractures, especially of long bones, can be life-threatening. </a:t>
            </a:r>
          </a:p>
        </p:txBody>
      </p:sp>
    </p:spTree>
    <p:extLst>
      <p:ext uri="{BB962C8B-B14F-4D97-AF65-F5344CB8AC3E}">
        <p14:creationId xmlns:p14="http://schemas.microsoft.com/office/powerpoint/2010/main" val="1261085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The Skeleton</a:t>
            </a:r>
          </a:p>
        </p:txBody>
      </p:sp>
      <p:pic>
        <p:nvPicPr>
          <p:cNvPr id="1026" name="Picture 2" descr="Image result for The Skeleton&quot;">
            <a:extLst>
              <a:ext uri="{FF2B5EF4-FFF2-40B4-BE49-F238E27FC236}">
                <a16:creationId xmlns:a16="http://schemas.microsoft.com/office/drawing/2014/main" id="{77628AC8-3722-4DA6-8683-5A1CE1B20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0" y="1915497"/>
            <a:ext cx="6295611" cy="7500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291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Open vs Closed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DE0BF77-FE56-48F0-BC92-9A8EE6B0D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3658730"/>
            <a:ext cx="2719388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>
            <a:extLst>
              <a:ext uri="{FF2B5EF4-FFF2-40B4-BE49-F238E27FC236}">
                <a16:creationId xmlns:a16="http://schemas.microsoft.com/office/drawing/2014/main" id="{E26F500F-8852-490D-80F0-7817E6463A15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775718" y="3556181"/>
            <a:ext cx="2099022" cy="450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rrow: Left 1">
            <a:extLst>
              <a:ext uri="{FF2B5EF4-FFF2-40B4-BE49-F238E27FC236}">
                <a16:creationId xmlns:a16="http://schemas.microsoft.com/office/drawing/2014/main" id="{4424344C-6D81-4B13-9BA1-52B333440AEF}"/>
              </a:ext>
            </a:extLst>
          </p:cNvPr>
          <p:cNvSpPr/>
          <p:nvPr/>
        </p:nvSpPr>
        <p:spPr>
          <a:xfrm>
            <a:off x="5047113" y="5291974"/>
            <a:ext cx="2462212" cy="492964"/>
          </a:xfrm>
          <a:prstGeom prst="leftArrow">
            <a:avLst/>
          </a:prstGeom>
          <a:solidFill>
            <a:srgbClr val="008453"/>
          </a:solidFill>
          <a:ln>
            <a:solidFill>
              <a:srgbClr val="00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C236AF1-87FD-46D7-B1B4-875F7BFB8BE5}"/>
              </a:ext>
            </a:extLst>
          </p:cNvPr>
          <p:cNvSpPr txBox="1"/>
          <p:nvPr/>
        </p:nvSpPr>
        <p:spPr>
          <a:xfrm>
            <a:off x="12801600" y="2756103"/>
            <a:ext cx="2719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rgbClr val="008453"/>
                </a:solidFill>
                <a:latin typeface="League Spartan" panose="020B0604020202020204" charset="0"/>
              </a:rPr>
              <a:t>Closed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7BF5FA-ED25-43F3-A9C8-9FD91196862F}"/>
              </a:ext>
            </a:extLst>
          </p:cNvPr>
          <p:cNvSpPr txBox="1"/>
          <p:nvPr/>
        </p:nvSpPr>
        <p:spPr>
          <a:xfrm>
            <a:off x="2933700" y="2848787"/>
            <a:ext cx="271938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dirty="0">
                <a:solidFill>
                  <a:srgbClr val="008453"/>
                </a:solidFill>
                <a:latin typeface="League Spartan" panose="020B0604020202020204" charset="0"/>
              </a:rPr>
              <a:t>Open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18BA8D-0876-47F5-AD17-0E0B1E3DDC61}"/>
              </a:ext>
            </a:extLst>
          </p:cNvPr>
          <p:cNvSpPr/>
          <p:nvPr/>
        </p:nvSpPr>
        <p:spPr>
          <a:xfrm>
            <a:off x="7805789" y="5222652"/>
            <a:ext cx="13985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Wound</a:t>
            </a:r>
          </a:p>
        </p:txBody>
      </p:sp>
    </p:spTree>
    <p:extLst>
      <p:ext uri="{BB962C8B-B14F-4D97-AF65-F5344CB8AC3E}">
        <p14:creationId xmlns:p14="http://schemas.microsoft.com/office/powerpoint/2010/main" val="1443363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Signs and Symptoms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862000F-7C65-44EB-9B71-B66BFB87DF8C}"/>
              </a:ext>
            </a:extLst>
          </p:cNvPr>
          <p:cNvSpPr txBox="1">
            <a:spLocks/>
          </p:cNvSpPr>
          <p:nvPr/>
        </p:nvSpPr>
        <p:spPr>
          <a:xfrm>
            <a:off x="1447800" y="2620531"/>
            <a:ext cx="11049000" cy="62856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3200" dirty="0">
              <a:solidFill>
                <a:schemeClr val="tx1"/>
              </a:solidFill>
              <a:cs typeface="Arial" charset="0"/>
            </a:endParaRPr>
          </a:p>
          <a:p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Signs and symptoms of a fracture include:</a:t>
            </a:r>
          </a:p>
          <a:p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Deformity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Swelling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Bruising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Pain and tenderness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Limited movement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Shock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A protruding bone or open wound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Noise (crepitus)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cs typeface="Arial" charset="0"/>
              </a:rPr>
              <a:t>Inability to weight bear or move limb</a:t>
            </a:r>
            <a:endParaRPr lang="en-GB" altLang="en-US" sz="32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4393C8-F88D-4E30-AC60-FD7A1736CA33}"/>
              </a:ext>
            </a:extLst>
          </p:cNvPr>
          <p:cNvSpPr txBox="1"/>
          <p:nvPr/>
        </p:nvSpPr>
        <p:spPr>
          <a:xfrm>
            <a:off x="11201400" y="4278747"/>
            <a:ext cx="5791200" cy="282572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Minor fractures may have minimal symptoms. </a:t>
            </a:r>
          </a:p>
          <a:p>
            <a:endParaRPr lang="en-GB" sz="3200" dirty="0">
              <a:solidFill>
                <a:srgbClr val="C00000"/>
              </a:solidFill>
            </a:endParaRPr>
          </a:p>
          <a:p>
            <a:r>
              <a:rPr lang="en-GB" sz="3200" dirty="0">
                <a:solidFill>
                  <a:srgbClr val="C00000"/>
                </a:solidFill>
              </a:rPr>
              <a:t>These fractures are easily mistaken for a sprain or a strain. </a:t>
            </a:r>
          </a:p>
        </p:txBody>
      </p:sp>
    </p:spTree>
    <p:extLst>
      <p:ext uri="{BB962C8B-B14F-4D97-AF65-F5344CB8AC3E}">
        <p14:creationId xmlns:p14="http://schemas.microsoft.com/office/powerpoint/2010/main" val="1217410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Photo Example – open fracture</a:t>
            </a:r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2E586A20-067C-49F2-A2E8-47A8AF6A7A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33600" y="3086100"/>
            <a:ext cx="7849347" cy="506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B3ADD-3524-44E9-8C5D-690AF6D7CBB6}"/>
              </a:ext>
            </a:extLst>
          </p:cNvPr>
          <p:cNvSpPr txBox="1"/>
          <p:nvPr/>
        </p:nvSpPr>
        <p:spPr>
          <a:xfrm>
            <a:off x="11353800" y="4457700"/>
            <a:ext cx="5791200" cy="1840843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180000" tIns="180000" rIns="180000" bIns="180000" rtlCol="0">
            <a:spAutoFit/>
          </a:bodyPr>
          <a:lstStyle/>
          <a:p>
            <a:r>
              <a:rPr lang="en-GB" sz="3200" dirty="0">
                <a:solidFill>
                  <a:srgbClr val="C00000"/>
                </a:solidFill>
              </a:rPr>
              <a:t>Open fractures are at high risk of infection. Germs can infect the exposed bone. </a:t>
            </a:r>
          </a:p>
        </p:txBody>
      </p:sp>
    </p:spTree>
    <p:extLst>
      <p:ext uri="{BB962C8B-B14F-4D97-AF65-F5344CB8AC3E}">
        <p14:creationId xmlns:p14="http://schemas.microsoft.com/office/powerpoint/2010/main" val="182698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2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First Aid Management</a:t>
            </a:r>
          </a:p>
        </p:txBody>
      </p:sp>
      <p:sp>
        <p:nvSpPr>
          <p:cNvPr id="8" name="Google Shape;115;p26">
            <a:extLst>
              <a:ext uri="{FF2B5EF4-FFF2-40B4-BE49-F238E27FC236}">
                <a16:creationId xmlns:a16="http://schemas.microsoft.com/office/drawing/2014/main" id="{680E8932-0B49-47BC-AF4D-34130B7C3F7B}"/>
              </a:ext>
            </a:extLst>
          </p:cNvPr>
          <p:cNvSpPr txBox="1">
            <a:spLocks noGrp="1"/>
          </p:cNvSpPr>
          <p:nvPr/>
        </p:nvSpPr>
        <p:spPr>
          <a:xfrm>
            <a:off x="1066800" y="2705100"/>
            <a:ext cx="14249400" cy="64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Carefully </a:t>
            </a:r>
            <a:r>
              <a:rPr lang="en-GB" altLang="en-US" b="1" dirty="0">
                <a:solidFill>
                  <a:schemeClr val="tx1"/>
                </a:solidFill>
                <a:latin typeface="+mn-lt"/>
              </a:rPr>
              <a:t>expose and examine </a:t>
            </a:r>
            <a:r>
              <a:rPr lang="en-GB" altLang="en-US" dirty="0">
                <a:solidFill>
                  <a:schemeClr val="tx1"/>
                </a:solidFill>
                <a:latin typeface="+mn-lt"/>
              </a:rPr>
              <a:t>the site of injury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altLang="en-US" sz="3200" dirty="0">
                <a:solidFill>
                  <a:schemeClr val="tx1"/>
                </a:solidFill>
                <a:latin typeface="+mn-lt"/>
              </a:rPr>
              <a:t>Look for evidence of an open fracture or open wound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Remove any constricting clothing or jewellery</a:t>
            </a:r>
            <a:endParaRPr lang="en-GB" altLang="en-US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Treat any wounds and stop any bleeding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Avoid pressing directly over a fracture site</a:t>
            </a:r>
            <a:endParaRPr lang="en-GB" altLang="en-US" dirty="0">
              <a:solidFill>
                <a:schemeClr val="tx1"/>
              </a:solidFill>
              <a:latin typeface="+mn-lt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Immobilize as appropriate to the injury and consider when the next stage of care will be available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altLang="en-US" dirty="0">
                <a:solidFill>
                  <a:schemeClr val="tx1"/>
                </a:solidFill>
                <a:latin typeface="+mn-lt"/>
              </a:rPr>
              <a:t>Check for movement, sensation and circulation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GB" altLang="en-US" dirty="0">
                <a:solidFill>
                  <a:schemeClr val="tx1"/>
                </a:solidFill>
                <a:latin typeface="+mn-lt"/>
              </a:rPr>
              <a:t>beyond the fracture site, both before and after treatment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+mn-lt"/>
              </a:rPr>
              <a:t>Monitor vital signs (if trained) and watch for the development of shock</a:t>
            </a:r>
          </a:p>
          <a:p>
            <a:pPr>
              <a:buFont typeface="Arial" panose="020B0604020202020204" pitchFamily="34" charset="0"/>
              <a:buChar char="•"/>
            </a:pPr>
            <a:endParaRPr lang="en-GB" dirty="0">
              <a:solidFill>
                <a:schemeClr val="tx1"/>
              </a:solidFill>
              <a:latin typeface="+mn-lt"/>
            </a:endParaRPr>
          </a:p>
          <a:p>
            <a:pPr marL="139700" indent="0">
              <a:buNone/>
            </a:pPr>
            <a:r>
              <a:rPr lang="en-GB" dirty="0">
                <a:solidFill>
                  <a:schemeClr val="tx1"/>
                </a:solidFill>
                <a:latin typeface="+mn-lt"/>
              </a:rPr>
              <a:t>The exact method of immobilization will depend on the location of the fracture</a:t>
            </a:r>
          </a:p>
          <a:p>
            <a:pPr marL="139700" indent="0">
              <a:buNone/>
            </a:pPr>
            <a:endParaRPr lang="en-GB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839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1C45D20-FCB1-44E0-BA0F-50EF96CEB02E}"/>
              </a:ext>
            </a:extLst>
          </p:cNvPr>
          <p:cNvSpPr/>
          <p:nvPr/>
        </p:nvSpPr>
        <p:spPr>
          <a:xfrm>
            <a:off x="0" y="9794037"/>
            <a:ext cx="18288000" cy="492964"/>
          </a:xfrm>
          <a:prstGeom prst="rect">
            <a:avLst/>
          </a:prstGeom>
          <a:solidFill>
            <a:srgbClr val="008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>
            <a:hlinkClick r:id="rId3"/>
            <a:extLst>
              <a:ext uri="{FF2B5EF4-FFF2-40B4-BE49-F238E27FC236}">
                <a16:creationId xmlns:a16="http://schemas.microsoft.com/office/drawing/2014/main" id="{8B9788AC-A986-4667-BABE-5671EBFE0014}"/>
              </a:ext>
            </a:extLst>
          </p:cNvPr>
          <p:cNvSpPr txBox="1"/>
          <p:nvPr/>
        </p:nvSpPr>
        <p:spPr>
          <a:xfrm>
            <a:off x="228600" y="9896072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  <a:latin typeface="League Spartan" panose="020B0604020202020204" charset="0"/>
              </a:rPr>
              <a:t>FIRSTAIDPOWERPOINT.ORG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D185E3-AF8E-4092-9071-246DF34C9A95}"/>
              </a:ext>
            </a:extLst>
          </p:cNvPr>
          <p:cNvSpPr txBox="1"/>
          <p:nvPr/>
        </p:nvSpPr>
        <p:spPr>
          <a:xfrm>
            <a:off x="685800" y="852510"/>
            <a:ext cx="1463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>
                <a:solidFill>
                  <a:srgbClr val="008453"/>
                </a:solidFill>
                <a:latin typeface="League Spartan" panose="020B0604020202020204" charset="0"/>
              </a:rPr>
              <a:t>Video – Arm Slings</a:t>
            </a:r>
          </a:p>
        </p:txBody>
      </p:sp>
      <p:pic>
        <p:nvPicPr>
          <p:cNvPr id="2" name="Online Media 1" title="First Aid Tutorial: How to correctly sling an arm | Training Aid Australia Sydney">
            <a:hlinkClick r:id="" action="ppaction://media"/>
            <a:extLst>
              <a:ext uri="{FF2B5EF4-FFF2-40B4-BE49-F238E27FC236}">
                <a16:creationId xmlns:a16="http://schemas.microsoft.com/office/drawing/2014/main" id="{5AAFDECF-722F-45E9-859C-9236A7A0D39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95800" y="2324100"/>
            <a:ext cx="8839200" cy="662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62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Custom</PresentationFormat>
  <Paragraphs>79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League Spartan</vt:lpstr>
      <vt:lpstr>Calibri</vt:lpstr>
      <vt:lpstr>League Gothic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2020-01-03T20:21:10Z</dcterms:created>
  <dcterms:modified xsi:type="dcterms:W3CDTF">2020-01-05T09:45:05Z</dcterms:modified>
  <dc:identifier/>
</cp:coreProperties>
</file>