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5"/>
  </p:notesMasterIdLst>
  <p:sldIdLst>
    <p:sldId id="256" r:id="rId2"/>
    <p:sldId id="257" r:id="rId3"/>
    <p:sldId id="258" r:id="rId4"/>
    <p:sldId id="284" r:id="rId5"/>
    <p:sldId id="291" r:id="rId6"/>
    <p:sldId id="285" r:id="rId7"/>
    <p:sldId id="287" r:id="rId8"/>
    <p:sldId id="293" r:id="rId9"/>
    <p:sldId id="292" r:id="rId10"/>
    <p:sldId id="294" r:id="rId11"/>
    <p:sldId id="295" r:id="rId12"/>
    <p:sldId id="296" r:id="rId13"/>
    <p:sldId id="297"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League Gothic" panose="020B0604020202020204" charset="0"/>
      <p:regular r:id="rId20"/>
    </p:embeddedFont>
    <p:embeddedFont>
      <p:font typeface="League Spartan"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5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C6533-38A9-4F3D-81AC-09C4E73EB036}" type="datetimeFigureOut">
              <a:rPr lang="en-GB" smtClean="0"/>
              <a:t>04/01/2020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A453C-479C-4937-8B24-77198B3D7637}" type="slidenum">
              <a:rPr lang="en-GB" smtClean="0"/>
              <a:t>‹#›</a:t>
            </a:fld>
            <a:endParaRPr lang="en-GB"/>
          </a:p>
        </p:txBody>
      </p:sp>
    </p:spTree>
    <p:extLst>
      <p:ext uri="{BB962C8B-B14F-4D97-AF65-F5344CB8AC3E}">
        <p14:creationId xmlns:p14="http://schemas.microsoft.com/office/powerpoint/2010/main" val="407238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firstaidpowerpoint.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firstaidpowerpoint.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irstaidpowerpoint.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irstaidpowerpoint.org/"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mzn.to/39D9zy3"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https://www.firstaidpowerpoint.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firstaidpowerpoint.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firstaidpowerpoint.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firstaidpowerpoint.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firstaidpowerpoint.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firstaidpowerpoint.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firstaidpowerpoint.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45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4906522" cy="10354802"/>
          </a:xfrm>
          <a:prstGeom prst="rect">
            <a:avLst/>
          </a:prstGeom>
        </p:spPr>
      </p:pic>
      <p:sp>
        <p:nvSpPr>
          <p:cNvPr id="3" name="TextBox 3"/>
          <p:cNvSpPr txBox="1"/>
          <p:nvPr/>
        </p:nvSpPr>
        <p:spPr>
          <a:xfrm>
            <a:off x="6877471" y="573405"/>
            <a:ext cx="8705860" cy="1356653"/>
          </a:xfrm>
          <a:prstGeom prst="rect">
            <a:avLst/>
          </a:prstGeom>
        </p:spPr>
        <p:txBody>
          <a:bodyPr lIns="0" tIns="0" rIns="0" bIns="0" rtlCol="0" anchor="t">
            <a:spAutoFit/>
          </a:bodyPr>
          <a:lstStyle/>
          <a:p>
            <a:pPr>
              <a:lnSpc>
                <a:spcPts val="3540"/>
              </a:lnSpc>
            </a:pPr>
            <a:r>
              <a:rPr lang="en-US" sz="3600" spc="240" dirty="0">
                <a:solidFill>
                  <a:srgbClr val="FFFFFF"/>
                </a:solidFill>
                <a:latin typeface="League Gothic"/>
              </a:rPr>
              <a:t>JOHN FURST</a:t>
            </a:r>
          </a:p>
          <a:p>
            <a:pPr>
              <a:lnSpc>
                <a:spcPts val="3540"/>
              </a:lnSpc>
            </a:pPr>
            <a:endParaRPr lang="en-US" sz="3600" spc="240" dirty="0">
              <a:solidFill>
                <a:srgbClr val="FFFFFF"/>
              </a:solidFill>
              <a:latin typeface="League Gothic"/>
            </a:endParaRPr>
          </a:p>
          <a:p>
            <a:pPr>
              <a:lnSpc>
                <a:spcPts val="3540"/>
              </a:lnSpc>
            </a:pPr>
            <a:r>
              <a:rPr lang="en-US" sz="3600" spc="240" dirty="0">
                <a:solidFill>
                  <a:schemeClr val="bg1"/>
                </a:solidFill>
                <a:latin typeface="League Gothic"/>
              </a:rPr>
              <a:t>FIRSTAIDPOWERPOINT.ORG</a:t>
            </a:r>
          </a:p>
        </p:txBody>
      </p:sp>
      <p:sp>
        <p:nvSpPr>
          <p:cNvPr id="4" name="TextBox 4"/>
          <p:cNvSpPr txBox="1"/>
          <p:nvPr/>
        </p:nvSpPr>
        <p:spPr>
          <a:xfrm>
            <a:off x="6679324" y="5996421"/>
            <a:ext cx="10770475" cy="1359988"/>
          </a:xfrm>
          <a:prstGeom prst="rect">
            <a:avLst/>
          </a:prstGeom>
        </p:spPr>
        <p:txBody>
          <a:bodyPr wrap="square" lIns="0" tIns="0" rIns="0" bIns="0" rtlCol="0" anchor="t">
            <a:spAutoFit/>
          </a:bodyPr>
          <a:lstStyle/>
          <a:p>
            <a:pPr>
              <a:lnSpc>
                <a:spcPts val="10990"/>
              </a:lnSpc>
            </a:pPr>
            <a:r>
              <a:rPr lang="en-US" sz="7850" spc="102" dirty="0">
                <a:solidFill>
                  <a:srgbClr val="FFFFFF"/>
                </a:solidFill>
                <a:latin typeface="League Spartan"/>
              </a:rPr>
              <a:t>Head Injuries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45D20-FCB1-44E0-BA0F-50EF96CEB02E}"/>
              </a:ext>
            </a:extLst>
          </p:cNvPr>
          <p:cNvSpPr/>
          <p:nvPr/>
        </p:nvSpPr>
        <p:spPr>
          <a:xfrm>
            <a:off x="0" y="9794037"/>
            <a:ext cx="18288000" cy="492964"/>
          </a:xfrm>
          <a:prstGeom prst="rect">
            <a:avLst/>
          </a:prstGeom>
          <a:solidFill>
            <a:srgbClr val="008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hlinkClick r:id="rId2"/>
            <a:extLst>
              <a:ext uri="{FF2B5EF4-FFF2-40B4-BE49-F238E27FC236}">
                <a16:creationId xmlns:a16="http://schemas.microsoft.com/office/drawing/2014/main" id="{8B9788AC-A986-4667-BABE-5671EBFE0014}"/>
              </a:ext>
            </a:extLst>
          </p:cNvPr>
          <p:cNvSpPr txBox="1"/>
          <p:nvPr/>
        </p:nvSpPr>
        <p:spPr>
          <a:xfrm>
            <a:off x="228600" y="9896072"/>
            <a:ext cx="5105400" cy="369332"/>
          </a:xfrm>
          <a:prstGeom prst="rect">
            <a:avLst/>
          </a:prstGeom>
          <a:noFill/>
        </p:spPr>
        <p:txBody>
          <a:bodyPr wrap="square" rtlCol="0">
            <a:spAutoFit/>
          </a:bodyPr>
          <a:lstStyle/>
          <a:p>
            <a:r>
              <a:rPr lang="en-GB" b="1" dirty="0">
                <a:solidFill>
                  <a:schemeClr val="bg1"/>
                </a:solidFill>
                <a:latin typeface="League Spartan" panose="020B0604020202020204" charset="0"/>
              </a:rPr>
              <a:t>FIRSTAIDPOWERPOINT.ORG</a:t>
            </a:r>
          </a:p>
        </p:txBody>
      </p:sp>
      <p:sp>
        <p:nvSpPr>
          <p:cNvPr id="10" name="TextBox 9">
            <a:extLst>
              <a:ext uri="{FF2B5EF4-FFF2-40B4-BE49-F238E27FC236}">
                <a16:creationId xmlns:a16="http://schemas.microsoft.com/office/drawing/2014/main" id="{0ED185E3-AF8E-4092-9071-246DF34C9A95}"/>
              </a:ext>
            </a:extLst>
          </p:cNvPr>
          <p:cNvSpPr txBox="1"/>
          <p:nvPr/>
        </p:nvSpPr>
        <p:spPr>
          <a:xfrm>
            <a:off x="685800" y="852510"/>
            <a:ext cx="14630400" cy="923330"/>
          </a:xfrm>
          <a:prstGeom prst="rect">
            <a:avLst/>
          </a:prstGeom>
          <a:noFill/>
        </p:spPr>
        <p:txBody>
          <a:bodyPr wrap="square" rtlCol="0">
            <a:spAutoFit/>
          </a:bodyPr>
          <a:lstStyle/>
          <a:p>
            <a:r>
              <a:rPr lang="en-GB" sz="5400" dirty="0">
                <a:solidFill>
                  <a:srgbClr val="008453"/>
                </a:solidFill>
                <a:latin typeface="League Spartan" panose="020B0604020202020204" charset="0"/>
              </a:rPr>
              <a:t>Head Wound</a:t>
            </a:r>
          </a:p>
        </p:txBody>
      </p:sp>
      <p:sp>
        <p:nvSpPr>
          <p:cNvPr id="8" name="Google Shape;115;p26">
            <a:extLst>
              <a:ext uri="{FF2B5EF4-FFF2-40B4-BE49-F238E27FC236}">
                <a16:creationId xmlns:a16="http://schemas.microsoft.com/office/drawing/2014/main" id="{5A42C9BF-D574-4ED4-84FC-7863993E428F}"/>
              </a:ext>
            </a:extLst>
          </p:cNvPr>
          <p:cNvSpPr txBox="1">
            <a:spLocks noGrp="1"/>
          </p:cNvSpPr>
          <p:nvPr/>
        </p:nvSpPr>
        <p:spPr>
          <a:xfrm>
            <a:off x="685800" y="2549369"/>
            <a:ext cx="16078200" cy="6477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40"/>
              </a:spcBef>
              <a:spcAft>
                <a:spcPts val="0"/>
              </a:spcAft>
              <a:buClr>
                <a:schemeClr val="dk1"/>
              </a:buClr>
              <a:buSzPts val="1400"/>
              <a:buFont typeface="Arial"/>
              <a:buChar char="●"/>
              <a:defRPr sz="32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Arial"/>
              <a:buChar char="●"/>
              <a:defRPr sz="2800" b="0" i="0" u="none" strike="noStrike" cap="none">
                <a:solidFill>
                  <a:schemeClr val="dk1"/>
                </a:solidFill>
                <a:latin typeface="Arial"/>
                <a:ea typeface="Arial"/>
                <a:cs typeface="Arial"/>
                <a:sym typeface="Arial"/>
              </a:defRPr>
            </a:lvl2pPr>
            <a:lvl3pPr marL="1371600" marR="0" lvl="2" indent="-317500" algn="l" rtl="0">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3pPr>
            <a:lvl4pPr marL="1828800" marR="0" lvl="3"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4pPr>
            <a:lvl5pPr marL="2286000" marR="0" lvl="4"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pPr marL="139700" indent="0" fontAlgn="base">
              <a:buNone/>
            </a:pPr>
            <a:r>
              <a:rPr lang="en-GB" dirty="0">
                <a:latin typeface="+mn-lt"/>
              </a:rPr>
              <a:t>The scalp is supplied by many blood vessels. As a result, even a small wound can cause significant bleeding from the head. Head wounds require prompt first aid management to stop the bleeding. An underlying brain injury (concussion/compression) may also be present. </a:t>
            </a:r>
          </a:p>
          <a:p>
            <a:pPr fontAlgn="base"/>
            <a:endParaRPr lang="en-GB" dirty="0">
              <a:latin typeface="+mn-lt"/>
            </a:endParaRPr>
          </a:p>
          <a:p>
            <a:pPr marL="0" indent="0">
              <a:lnSpc>
                <a:spcPct val="115000"/>
              </a:lnSpc>
              <a:spcBef>
                <a:spcPts val="600"/>
              </a:spcBef>
              <a:buSzPts val="1100"/>
              <a:buNone/>
            </a:pPr>
            <a:r>
              <a:rPr lang="en-GB" b="1" dirty="0">
                <a:latin typeface="+mn-lt"/>
              </a:rPr>
              <a:t>Signs and Symptoms</a:t>
            </a:r>
          </a:p>
          <a:p>
            <a:pPr indent="-457200">
              <a:lnSpc>
                <a:spcPct val="115000"/>
              </a:lnSpc>
              <a:spcBef>
                <a:spcPts val="600"/>
              </a:spcBef>
              <a:buSzPts val="1100"/>
            </a:pPr>
            <a:r>
              <a:rPr lang="en-GB" dirty="0">
                <a:latin typeface="+mn-lt"/>
              </a:rPr>
              <a:t>Bleeding from the head</a:t>
            </a:r>
          </a:p>
          <a:p>
            <a:pPr indent="-457200">
              <a:lnSpc>
                <a:spcPct val="115000"/>
              </a:lnSpc>
              <a:spcBef>
                <a:spcPts val="600"/>
              </a:spcBef>
              <a:buSzPts val="1100"/>
            </a:pPr>
            <a:r>
              <a:rPr lang="en-GB" dirty="0">
                <a:latin typeface="+mn-lt"/>
              </a:rPr>
              <a:t>History of head trauma</a:t>
            </a:r>
          </a:p>
          <a:p>
            <a:pPr indent="-457200">
              <a:lnSpc>
                <a:spcPct val="115000"/>
              </a:lnSpc>
              <a:spcBef>
                <a:spcPts val="800"/>
              </a:spcBef>
              <a:buSzPts val="1100"/>
            </a:pPr>
            <a:endParaRPr lang="en-GB" b="1" dirty="0">
              <a:latin typeface="+mn-lt"/>
            </a:endParaRPr>
          </a:p>
          <a:p>
            <a:pPr indent="-457200">
              <a:lnSpc>
                <a:spcPct val="115000"/>
              </a:lnSpc>
              <a:spcBef>
                <a:spcPts val="800"/>
              </a:spcBef>
              <a:buSzPts val="1100"/>
            </a:pPr>
            <a:endParaRPr lang="en-GB" dirty="0">
              <a:latin typeface="+mn-lt"/>
            </a:endParaRPr>
          </a:p>
          <a:p>
            <a:pPr indent="-457200"/>
            <a:endParaRPr lang="en-GB" dirty="0">
              <a:latin typeface="+mn-lt"/>
            </a:endParaRPr>
          </a:p>
          <a:p>
            <a:pPr indent="-457200"/>
            <a:endParaRPr lang="en-GB" dirty="0">
              <a:latin typeface="+mn-lt"/>
            </a:endParaRPr>
          </a:p>
          <a:p>
            <a:pPr indent="-457200"/>
            <a:endParaRPr lang="en-GB" dirty="0">
              <a:latin typeface="+mn-lt"/>
            </a:endParaRPr>
          </a:p>
          <a:p>
            <a:pPr indent="-457200"/>
            <a:endParaRPr lang="en-GB" dirty="0">
              <a:latin typeface="+mn-lt"/>
            </a:endParaRPr>
          </a:p>
          <a:p>
            <a:pPr indent="-457200">
              <a:lnSpc>
                <a:spcPct val="115000"/>
              </a:lnSpc>
              <a:spcBef>
                <a:spcPts val="600"/>
              </a:spcBef>
              <a:buSzPts val="1100"/>
            </a:pPr>
            <a:endParaRPr dirty="0">
              <a:latin typeface="+mn-lt"/>
            </a:endParaRPr>
          </a:p>
          <a:p>
            <a:pPr indent="-457200">
              <a:lnSpc>
                <a:spcPct val="115000"/>
              </a:lnSpc>
              <a:spcBef>
                <a:spcPts val="800"/>
              </a:spcBef>
              <a:buSzPts val="1100"/>
            </a:pPr>
            <a:endParaRPr b="1" dirty="0">
              <a:latin typeface="+mn-lt"/>
            </a:endParaRPr>
          </a:p>
          <a:p>
            <a:pPr indent="-457200">
              <a:lnSpc>
                <a:spcPct val="115000"/>
              </a:lnSpc>
              <a:spcBef>
                <a:spcPts val="800"/>
              </a:spcBef>
              <a:buSzPts val="1100"/>
            </a:pPr>
            <a:endParaRPr dirty="0">
              <a:latin typeface="+mn-lt"/>
            </a:endParaRPr>
          </a:p>
          <a:p>
            <a:pPr marL="342900" indent="-342900"/>
            <a:endParaRPr dirty="0">
              <a:latin typeface="+mn-lt"/>
            </a:endParaRPr>
          </a:p>
          <a:p>
            <a:pPr marL="342900" indent="-342900"/>
            <a:endParaRPr dirty="0">
              <a:latin typeface="+mn-lt"/>
            </a:endParaRPr>
          </a:p>
          <a:p>
            <a:pPr marL="342900" indent="-342900"/>
            <a:endParaRPr dirty="0">
              <a:latin typeface="+mn-lt"/>
            </a:endParaRPr>
          </a:p>
          <a:p>
            <a:pPr marL="285750" indent="-285750"/>
            <a:endParaRPr b="0" i="0" u="none" strike="noStrike" cap="none"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106513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45D20-FCB1-44E0-BA0F-50EF96CEB02E}"/>
              </a:ext>
            </a:extLst>
          </p:cNvPr>
          <p:cNvSpPr/>
          <p:nvPr/>
        </p:nvSpPr>
        <p:spPr>
          <a:xfrm>
            <a:off x="0" y="9794037"/>
            <a:ext cx="18288000" cy="492964"/>
          </a:xfrm>
          <a:prstGeom prst="rect">
            <a:avLst/>
          </a:prstGeom>
          <a:solidFill>
            <a:srgbClr val="008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hlinkClick r:id="rId2"/>
            <a:extLst>
              <a:ext uri="{FF2B5EF4-FFF2-40B4-BE49-F238E27FC236}">
                <a16:creationId xmlns:a16="http://schemas.microsoft.com/office/drawing/2014/main" id="{8B9788AC-A986-4667-BABE-5671EBFE0014}"/>
              </a:ext>
            </a:extLst>
          </p:cNvPr>
          <p:cNvSpPr txBox="1"/>
          <p:nvPr/>
        </p:nvSpPr>
        <p:spPr>
          <a:xfrm>
            <a:off x="228600" y="9896072"/>
            <a:ext cx="5105400" cy="369332"/>
          </a:xfrm>
          <a:prstGeom prst="rect">
            <a:avLst/>
          </a:prstGeom>
          <a:noFill/>
        </p:spPr>
        <p:txBody>
          <a:bodyPr wrap="square" rtlCol="0">
            <a:spAutoFit/>
          </a:bodyPr>
          <a:lstStyle/>
          <a:p>
            <a:r>
              <a:rPr lang="en-GB" b="1" dirty="0">
                <a:solidFill>
                  <a:schemeClr val="bg1"/>
                </a:solidFill>
                <a:latin typeface="League Spartan" panose="020B0604020202020204" charset="0"/>
              </a:rPr>
              <a:t>FIRSTAIDPOWERPOINT.ORG</a:t>
            </a:r>
          </a:p>
        </p:txBody>
      </p:sp>
      <p:sp>
        <p:nvSpPr>
          <p:cNvPr id="10" name="TextBox 9">
            <a:extLst>
              <a:ext uri="{FF2B5EF4-FFF2-40B4-BE49-F238E27FC236}">
                <a16:creationId xmlns:a16="http://schemas.microsoft.com/office/drawing/2014/main" id="{0ED185E3-AF8E-4092-9071-246DF34C9A95}"/>
              </a:ext>
            </a:extLst>
          </p:cNvPr>
          <p:cNvSpPr txBox="1"/>
          <p:nvPr/>
        </p:nvSpPr>
        <p:spPr>
          <a:xfrm>
            <a:off x="685800" y="852510"/>
            <a:ext cx="14630400" cy="923330"/>
          </a:xfrm>
          <a:prstGeom prst="rect">
            <a:avLst/>
          </a:prstGeom>
          <a:noFill/>
        </p:spPr>
        <p:txBody>
          <a:bodyPr wrap="square" rtlCol="0">
            <a:spAutoFit/>
          </a:bodyPr>
          <a:lstStyle/>
          <a:p>
            <a:r>
              <a:rPr lang="en-GB" sz="5400" dirty="0">
                <a:solidFill>
                  <a:srgbClr val="008453"/>
                </a:solidFill>
                <a:latin typeface="League Spartan" panose="020B0604020202020204" charset="0"/>
              </a:rPr>
              <a:t>First Aid Management of Head Injuries</a:t>
            </a:r>
          </a:p>
        </p:txBody>
      </p:sp>
      <p:sp>
        <p:nvSpPr>
          <p:cNvPr id="8" name="Google Shape;115;p26">
            <a:extLst>
              <a:ext uri="{FF2B5EF4-FFF2-40B4-BE49-F238E27FC236}">
                <a16:creationId xmlns:a16="http://schemas.microsoft.com/office/drawing/2014/main" id="{5A42C9BF-D574-4ED4-84FC-7863993E428F}"/>
              </a:ext>
            </a:extLst>
          </p:cNvPr>
          <p:cNvSpPr txBox="1">
            <a:spLocks noGrp="1"/>
          </p:cNvSpPr>
          <p:nvPr/>
        </p:nvSpPr>
        <p:spPr>
          <a:xfrm>
            <a:off x="685800" y="2324100"/>
            <a:ext cx="17068800" cy="6477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40"/>
              </a:spcBef>
              <a:spcAft>
                <a:spcPts val="0"/>
              </a:spcAft>
              <a:buClr>
                <a:schemeClr val="dk1"/>
              </a:buClr>
              <a:buSzPts val="1400"/>
              <a:buFont typeface="Arial"/>
              <a:buChar char="●"/>
              <a:defRPr sz="32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Arial"/>
              <a:buChar char="●"/>
              <a:defRPr sz="2800" b="0" i="0" u="none" strike="noStrike" cap="none">
                <a:solidFill>
                  <a:schemeClr val="dk1"/>
                </a:solidFill>
                <a:latin typeface="Arial"/>
                <a:ea typeface="Arial"/>
                <a:cs typeface="Arial"/>
                <a:sym typeface="Arial"/>
              </a:defRPr>
            </a:lvl2pPr>
            <a:lvl3pPr marL="1371600" marR="0" lvl="2" indent="-317500" algn="l" rtl="0">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3pPr>
            <a:lvl4pPr marL="1828800" marR="0" lvl="3"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4pPr>
            <a:lvl5pPr marL="2286000" marR="0" lvl="4"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pPr indent="-457200">
              <a:lnSpc>
                <a:spcPct val="115000"/>
              </a:lnSpc>
              <a:spcBef>
                <a:spcPts val="800"/>
              </a:spcBef>
              <a:buSzPts val="1100"/>
            </a:pPr>
            <a:r>
              <a:rPr lang="en-GB" dirty="0">
                <a:latin typeface="+mn-lt"/>
              </a:rPr>
              <a:t>If the victim is unconscious, check for normal breathing. If there is no normal breathing, immediately commence CPR and call for emergency medical help.</a:t>
            </a:r>
          </a:p>
          <a:p>
            <a:pPr indent="-457200">
              <a:lnSpc>
                <a:spcPct val="115000"/>
              </a:lnSpc>
              <a:spcBef>
                <a:spcPts val="800"/>
              </a:spcBef>
              <a:buSzPts val="1100"/>
            </a:pPr>
            <a:r>
              <a:rPr lang="en-GB" dirty="0">
                <a:latin typeface="+mn-lt"/>
              </a:rPr>
              <a:t>Assess the situation and mechanism of injury</a:t>
            </a:r>
          </a:p>
          <a:p>
            <a:pPr indent="-457200">
              <a:lnSpc>
                <a:spcPct val="115000"/>
              </a:lnSpc>
              <a:spcBef>
                <a:spcPts val="800"/>
              </a:spcBef>
              <a:buSzPts val="1100"/>
            </a:pPr>
            <a:r>
              <a:rPr lang="en-GB" dirty="0">
                <a:latin typeface="+mn-lt"/>
              </a:rPr>
              <a:t>Stop any bleeding by applying direct pressure to the wound</a:t>
            </a:r>
          </a:p>
          <a:p>
            <a:pPr indent="-457200">
              <a:lnSpc>
                <a:spcPct val="115000"/>
              </a:lnSpc>
              <a:spcBef>
                <a:spcPts val="800"/>
              </a:spcBef>
              <a:buSzPts val="1100"/>
            </a:pPr>
            <a:r>
              <a:rPr lang="en-GB" dirty="0">
                <a:latin typeface="+mn-lt"/>
              </a:rPr>
              <a:t>For serious head injuries, keep the patient as still as possible and reduce movement of their neck</a:t>
            </a:r>
          </a:p>
          <a:p>
            <a:pPr indent="-457200">
              <a:lnSpc>
                <a:spcPct val="115000"/>
              </a:lnSpc>
              <a:spcBef>
                <a:spcPts val="800"/>
              </a:spcBef>
              <a:buSzPts val="1100"/>
            </a:pPr>
            <a:r>
              <a:rPr lang="en-GB" dirty="0">
                <a:latin typeface="+mn-lt"/>
              </a:rPr>
              <a:t>Call for emergency medical help for all serious head injuries</a:t>
            </a:r>
          </a:p>
          <a:p>
            <a:pPr indent="-457200">
              <a:lnSpc>
                <a:spcPct val="115000"/>
              </a:lnSpc>
              <a:spcBef>
                <a:spcPts val="800"/>
              </a:spcBef>
              <a:buSzPts val="1100"/>
            </a:pPr>
            <a:r>
              <a:rPr lang="en-GB" dirty="0">
                <a:latin typeface="+mn-lt"/>
              </a:rPr>
              <a:t>Monitor vital signs (if trained), pupils and level of consciousness (AVPU or GCS)</a:t>
            </a:r>
          </a:p>
          <a:p>
            <a:pPr indent="-457200">
              <a:lnSpc>
                <a:spcPct val="115000"/>
              </a:lnSpc>
              <a:spcBef>
                <a:spcPts val="800"/>
              </a:spcBef>
              <a:buSzPts val="1100"/>
            </a:pPr>
            <a:r>
              <a:rPr lang="en-GB" dirty="0">
                <a:latin typeface="+mn-lt"/>
              </a:rPr>
              <a:t>Check for other traumatic injuries</a:t>
            </a:r>
          </a:p>
          <a:p>
            <a:pPr indent="-457200">
              <a:lnSpc>
                <a:spcPct val="115000"/>
              </a:lnSpc>
              <a:spcBef>
                <a:spcPts val="800"/>
              </a:spcBef>
              <a:buSzPts val="1100"/>
            </a:pPr>
            <a:endParaRPr lang="en-GB" dirty="0">
              <a:latin typeface="+mn-lt"/>
            </a:endParaRPr>
          </a:p>
          <a:p>
            <a:pPr marL="0" indent="0" algn="ctr">
              <a:lnSpc>
                <a:spcPct val="115000"/>
              </a:lnSpc>
              <a:spcBef>
                <a:spcPts val="800"/>
              </a:spcBef>
              <a:buSzPts val="1100"/>
              <a:buNone/>
            </a:pPr>
            <a:r>
              <a:rPr lang="en-GB" b="1" dirty="0">
                <a:solidFill>
                  <a:srgbClr val="C00000"/>
                </a:solidFill>
                <a:latin typeface="+mn-lt"/>
              </a:rPr>
              <a:t>If the patient is taking medication to thin the blood, they must always seek medical attention even for minor head injuries</a:t>
            </a:r>
          </a:p>
          <a:p>
            <a:pPr indent="-457200">
              <a:lnSpc>
                <a:spcPct val="115000"/>
              </a:lnSpc>
              <a:spcBef>
                <a:spcPts val="800"/>
              </a:spcBef>
              <a:buSzPts val="1100"/>
            </a:pPr>
            <a:endParaRPr lang="en-GB" dirty="0">
              <a:latin typeface="+mn-lt"/>
            </a:endParaRPr>
          </a:p>
          <a:p>
            <a:pPr indent="-457200"/>
            <a:endParaRPr lang="en-GB" dirty="0">
              <a:latin typeface="+mn-lt"/>
            </a:endParaRPr>
          </a:p>
          <a:p>
            <a:pPr indent="-457200"/>
            <a:endParaRPr lang="en-GB" dirty="0">
              <a:latin typeface="+mn-lt"/>
            </a:endParaRPr>
          </a:p>
          <a:p>
            <a:pPr indent="-457200"/>
            <a:endParaRPr lang="en-GB" dirty="0">
              <a:latin typeface="+mn-lt"/>
            </a:endParaRPr>
          </a:p>
          <a:p>
            <a:pPr indent="-457200"/>
            <a:endParaRPr lang="en-GB" dirty="0">
              <a:latin typeface="+mn-lt"/>
            </a:endParaRPr>
          </a:p>
          <a:p>
            <a:pPr indent="-457200">
              <a:lnSpc>
                <a:spcPct val="115000"/>
              </a:lnSpc>
              <a:spcBef>
                <a:spcPts val="600"/>
              </a:spcBef>
              <a:buSzPts val="1100"/>
            </a:pPr>
            <a:endParaRPr dirty="0">
              <a:latin typeface="+mn-lt"/>
            </a:endParaRPr>
          </a:p>
          <a:p>
            <a:pPr indent="-457200">
              <a:lnSpc>
                <a:spcPct val="115000"/>
              </a:lnSpc>
              <a:spcBef>
                <a:spcPts val="800"/>
              </a:spcBef>
              <a:buSzPts val="1100"/>
            </a:pPr>
            <a:endParaRPr b="1" dirty="0">
              <a:latin typeface="+mn-lt"/>
            </a:endParaRPr>
          </a:p>
          <a:p>
            <a:pPr indent="-457200">
              <a:lnSpc>
                <a:spcPct val="115000"/>
              </a:lnSpc>
              <a:spcBef>
                <a:spcPts val="800"/>
              </a:spcBef>
              <a:buSzPts val="1100"/>
            </a:pPr>
            <a:endParaRPr dirty="0">
              <a:latin typeface="+mn-lt"/>
            </a:endParaRPr>
          </a:p>
          <a:p>
            <a:pPr marL="342900" indent="-342900"/>
            <a:endParaRPr dirty="0">
              <a:latin typeface="+mn-lt"/>
            </a:endParaRPr>
          </a:p>
          <a:p>
            <a:pPr marL="342900" indent="-342900"/>
            <a:endParaRPr dirty="0">
              <a:latin typeface="+mn-lt"/>
            </a:endParaRPr>
          </a:p>
          <a:p>
            <a:pPr marL="342900" indent="-342900"/>
            <a:endParaRPr dirty="0">
              <a:latin typeface="+mn-lt"/>
            </a:endParaRPr>
          </a:p>
          <a:p>
            <a:pPr marL="285750" indent="-285750"/>
            <a:endParaRPr b="0" i="0" u="none" strike="noStrike" cap="none"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75497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45D20-FCB1-44E0-BA0F-50EF96CEB02E}"/>
              </a:ext>
            </a:extLst>
          </p:cNvPr>
          <p:cNvSpPr/>
          <p:nvPr/>
        </p:nvSpPr>
        <p:spPr>
          <a:xfrm>
            <a:off x="0" y="9794037"/>
            <a:ext cx="18288000" cy="492964"/>
          </a:xfrm>
          <a:prstGeom prst="rect">
            <a:avLst/>
          </a:prstGeom>
          <a:solidFill>
            <a:srgbClr val="008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hlinkClick r:id="rId2"/>
            <a:extLst>
              <a:ext uri="{FF2B5EF4-FFF2-40B4-BE49-F238E27FC236}">
                <a16:creationId xmlns:a16="http://schemas.microsoft.com/office/drawing/2014/main" id="{8B9788AC-A986-4667-BABE-5671EBFE0014}"/>
              </a:ext>
            </a:extLst>
          </p:cNvPr>
          <p:cNvSpPr txBox="1"/>
          <p:nvPr/>
        </p:nvSpPr>
        <p:spPr>
          <a:xfrm>
            <a:off x="228600" y="9896072"/>
            <a:ext cx="5105400" cy="369332"/>
          </a:xfrm>
          <a:prstGeom prst="rect">
            <a:avLst/>
          </a:prstGeom>
          <a:noFill/>
        </p:spPr>
        <p:txBody>
          <a:bodyPr wrap="square" rtlCol="0">
            <a:spAutoFit/>
          </a:bodyPr>
          <a:lstStyle/>
          <a:p>
            <a:r>
              <a:rPr lang="en-GB" b="1">
                <a:solidFill>
                  <a:schemeClr val="bg1"/>
                </a:solidFill>
                <a:latin typeface="League Spartan" panose="020B0604020202020204" charset="0"/>
              </a:rPr>
              <a:t>FIRSTAIDPOWERPOINT.ORG</a:t>
            </a:r>
            <a:endParaRPr lang="en-GB" b="1" dirty="0">
              <a:solidFill>
                <a:schemeClr val="bg1"/>
              </a:solidFill>
              <a:latin typeface="League Spartan" panose="020B0604020202020204" charset="0"/>
            </a:endParaRPr>
          </a:p>
        </p:txBody>
      </p:sp>
      <p:sp>
        <p:nvSpPr>
          <p:cNvPr id="10" name="TextBox 9">
            <a:extLst>
              <a:ext uri="{FF2B5EF4-FFF2-40B4-BE49-F238E27FC236}">
                <a16:creationId xmlns:a16="http://schemas.microsoft.com/office/drawing/2014/main" id="{0ED185E3-AF8E-4092-9071-246DF34C9A95}"/>
              </a:ext>
            </a:extLst>
          </p:cNvPr>
          <p:cNvSpPr txBox="1"/>
          <p:nvPr/>
        </p:nvSpPr>
        <p:spPr>
          <a:xfrm>
            <a:off x="685800" y="852510"/>
            <a:ext cx="14630400" cy="923330"/>
          </a:xfrm>
          <a:prstGeom prst="rect">
            <a:avLst/>
          </a:prstGeom>
          <a:noFill/>
        </p:spPr>
        <p:txBody>
          <a:bodyPr wrap="square" rtlCol="0">
            <a:spAutoFit/>
          </a:bodyPr>
          <a:lstStyle/>
          <a:p>
            <a:r>
              <a:rPr lang="en-GB" sz="5400">
                <a:solidFill>
                  <a:srgbClr val="008453"/>
                </a:solidFill>
                <a:latin typeface="League Spartan" panose="020B0604020202020204" charset="0"/>
              </a:rPr>
              <a:t>AVPU</a:t>
            </a:r>
            <a:endParaRPr lang="en-GB" sz="5400" dirty="0">
              <a:solidFill>
                <a:srgbClr val="008453"/>
              </a:solidFill>
              <a:latin typeface="League Spartan" panose="020B0604020202020204" charset="0"/>
            </a:endParaRPr>
          </a:p>
        </p:txBody>
      </p:sp>
      <p:pic>
        <p:nvPicPr>
          <p:cNvPr id="3" name="Picture 2">
            <a:extLst>
              <a:ext uri="{FF2B5EF4-FFF2-40B4-BE49-F238E27FC236}">
                <a16:creationId xmlns:a16="http://schemas.microsoft.com/office/drawing/2014/main" id="{49864D6C-4876-4BA8-9766-A16E73124B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0230" y="1775840"/>
            <a:ext cx="7167540" cy="7167540"/>
          </a:xfrm>
          <a:prstGeom prst="rect">
            <a:avLst/>
          </a:prstGeom>
        </p:spPr>
      </p:pic>
    </p:spTree>
    <p:extLst>
      <p:ext uri="{BB962C8B-B14F-4D97-AF65-F5344CB8AC3E}">
        <p14:creationId xmlns:p14="http://schemas.microsoft.com/office/powerpoint/2010/main" val="718718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45D20-FCB1-44E0-BA0F-50EF96CEB02E}"/>
              </a:ext>
            </a:extLst>
          </p:cNvPr>
          <p:cNvSpPr/>
          <p:nvPr/>
        </p:nvSpPr>
        <p:spPr>
          <a:xfrm>
            <a:off x="0" y="9794037"/>
            <a:ext cx="18288000" cy="492964"/>
          </a:xfrm>
          <a:prstGeom prst="rect">
            <a:avLst/>
          </a:prstGeom>
          <a:solidFill>
            <a:srgbClr val="008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hlinkClick r:id="rId2"/>
            <a:extLst>
              <a:ext uri="{FF2B5EF4-FFF2-40B4-BE49-F238E27FC236}">
                <a16:creationId xmlns:a16="http://schemas.microsoft.com/office/drawing/2014/main" id="{8B9788AC-A986-4667-BABE-5671EBFE0014}"/>
              </a:ext>
            </a:extLst>
          </p:cNvPr>
          <p:cNvSpPr txBox="1"/>
          <p:nvPr/>
        </p:nvSpPr>
        <p:spPr>
          <a:xfrm>
            <a:off x="228600" y="9896072"/>
            <a:ext cx="5105400" cy="369332"/>
          </a:xfrm>
          <a:prstGeom prst="rect">
            <a:avLst/>
          </a:prstGeom>
          <a:noFill/>
        </p:spPr>
        <p:txBody>
          <a:bodyPr wrap="square" rtlCol="0">
            <a:spAutoFit/>
          </a:bodyPr>
          <a:lstStyle/>
          <a:p>
            <a:r>
              <a:rPr lang="en-GB" b="1">
                <a:solidFill>
                  <a:schemeClr val="bg1"/>
                </a:solidFill>
                <a:latin typeface="League Spartan" panose="020B0604020202020204" charset="0"/>
              </a:rPr>
              <a:t>FIRSTAIDPOWERPOINT.ORG</a:t>
            </a:r>
            <a:endParaRPr lang="en-GB" b="1" dirty="0">
              <a:solidFill>
                <a:schemeClr val="bg1"/>
              </a:solidFill>
              <a:latin typeface="League Spartan" panose="020B0604020202020204" charset="0"/>
            </a:endParaRPr>
          </a:p>
        </p:txBody>
      </p:sp>
      <p:sp>
        <p:nvSpPr>
          <p:cNvPr id="10" name="TextBox 9">
            <a:extLst>
              <a:ext uri="{FF2B5EF4-FFF2-40B4-BE49-F238E27FC236}">
                <a16:creationId xmlns:a16="http://schemas.microsoft.com/office/drawing/2014/main" id="{0ED185E3-AF8E-4092-9071-246DF34C9A95}"/>
              </a:ext>
            </a:extLst>
          </p:cNvPr>
          <p:cNvSpPr txBox="1"/>
          <p:nvPr/>
        </p:nvSpPr>
        <p:spPr>
          <a:xfrm>
            <a:off x="685800" y="852510"/>
            <a:ext cx="14630400" cy="923330"/>
          </a:xfrm>
          <a:prstGeom prst="rect">
            <a:avLst/>
          </a:prstGeom>
          <a:noFill/>
        </p:spPr>
        <p:txBody>
          <a:bodyPr wrap="square" rtlCol="0">
            <a:spAutoFit/>
          </a:bodyPr>
          <a:lstStyle/>
          <a:p>
            <a:r>
              <a:rPr lang="en-GB" sz="5400" dirty="0">
                <a:solidFill>
                  <a:srgbClr val="008453"/>
                </a:solidFill>
                <a:latin typeface="League Spartan" panose="020B0604020202020204" charset="0"/>
              </a:rPr>
              <a:t>Glasgow Coma Scale (GCS)</a:t>
            </a:r>
          </a:p>
        </p:txBody>
      </p:sp>
      <p:pic>
        <p:nvPicPr>
          <p:cNvPr id="4" name="Picture 3" descr="A screenshot of a cell phone&#10;&#10;Description automatically generated">
            <a:extLst>
              <a:ext uri="{FF2B5EF4-FFF2-40B4-BE49-F238E27FC236}">
                <a16:creationId xmlns:a16="http://schemas.microsoft.com/office/drawing/2014/main" id="{46ED4A1E-5B86-4679-85BB-A4AFC10FF6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9715" y="2413088"/>
            <a:ext cx="6743700" cy="674370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5BA5309C-34D8-4501-BEE6-11A9C66152A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0" y="2413088"/>
            <a:ext cx="6743700" cy="6743700"/>
          </a:xfrm>
          <a:prstGeom prst="rect">
            <a:avLst/>
          </a:prstGeom>
        </p:spPr>
      </p:pic>
    </p:spTree>
    <p:extLst>
      <p:ext uri="{BB962C8B-B14F-4D97-AF65-F5344CB8AC3E}">
        <p14:creationId xmlns:p14="http://schemas.microsoft.com/office/powerpoint/2010/main" val="338563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77471" y="573405"/>
            <a:ext cx="8705860" cy="902970"/>
          </a:xfrm>
          <a:prstGeom prst="rect">
            <a:avLst/>
          </a:prstGeom>
        </p:spPr>
        <p:txBody>
          <a:bodyPr lIns="0" tIns="0" rIns="0" bIns="0" rtlCol="0" anchor="t">
            <a:spAutoFit/>
          </a:bodyPr>
          <a:lstStyle/>
          <a:p>
            <a:pPr>
              <a:lnSpc>
                <a:spcPts val="3540"/>
              </a:lnSpc>
            </a:pPr>
            <a:r>
              <a:rPr lang="en-US" sz="3000" spc="240" dirty="0">
                <a:solidFill>
                  <a:srgbClr val="FFFFFF"/>
                </a:solidFill>
                <a:latin typeface="League Gothic"/>
              </a:rPr>
              <a:t>JOHN FURST</a:t>
            </a:r>
          </a:p>
          <a:p>
            <a:pPr>
              <a:lnSpc>
                <a:spcPts val="3540"/>
              </a:lnSpc>
            </a:pPr>
            <a:r>
              <a:rPr lang="en-US" sz="3000" spc="240" dirty="0">
                <a:solidFill>
                  <a:srgbClr val="FFFFFF"/>
                </a:solidFill>
                <a:latin typeface="League Gothic"/>
              </a:rPr>
              <a:t>FIRSTAIDPOWERPOINT.ORG</a:t>
            </a:r>
          </a:p>
        </p:txBody>
      </p:sp>
      <p:pic>
        <p:nvPicPr>
          <p:cNvPr id="1026" name="Picture 2" descr="Image result for complete first aid pocket guide&quot;">
            <a:hlinkClick r:id="rId2"/>
            <a:extLst>
              <a:ext uri="{FF2B5EF4-FFF2-40B4-BE49-F238E27FC236}">
                <a16:creationId xmlns:a16="http://schemas.microsoft.com/office/drawing/2014/main" id="{0495E91B-EE86-4D05-8F59-AFDFFA0058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1333500"/>
            <a:ext cx="5912967" cy="723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07FB7B-1E13-404E-8471-0198E1704E02}"/>
              </a:ext>
            </a:extLst>
          </p:cNvPr>
          <p:cNvSpPr/>
          <p:nvPr/>
        </p:nvSpPr>
        <p:spPr>
          <a:xfrm>
            <a:off x="6781800" y="1343891"/>
            <a:ext cx="10896600" cy="4031873"/>
          </a:xfrm>
          <a:prstGeom prst="rect">
            <a:avLst/>
          </a:prstGeom>
        </p:spPr>
        <p:txBody>
          <a:bodyPr wrap="square">
            <a:spAutoFit/>
          </a:bodyPr>
          <a:lstStyle/>
          <a:p>
            <a:r>
              <a:rPr lang="en-GB" sz="2800" b="1" dirty="0">
                <a:solidFill>
                  <a:srgbClr val="008453"/>
                </a:solidFill>
                <a:latin typeface="Arial" panose="020B0604020202020204" pitchFamily="34" charset="0"/>
              </a:rPr>
              <a:t>From minor cuts and burns, to heart attacks and strokes, this handy, take-anywhere guide gives you the knowledge and advice you need to recognize and respond to any medical emergency.</a:t>
            </a:r>
            <a:br>
              <a:rPr lang="en-GB" sz="2400" dirty="0"/>
            </a:br>
            <a:br>
              <a:rPr lang="en-GB" sz="2400" dirty="0"/>
            </a:br>
            <a:r>
              <a:rPr lang="en-GB" sz="2400" dirty="0">
                <a:solidFill>
                  <a:srgbClr val="333333"/>
                </a:solidFill>
                <a:latin typeface="Arial" panose="020B0604020202020204" pitchFamily="34" charset="0"/>
              </a:rPr>
              <a:t>Be prepared for any medical emergency and handle it safely and efficiently with </a:t>
            </a:r>
            <a:r>
              <a:rPr lang="en-GB" sz="2400" i="1" dirty="0">
                <a:solidFill>
                  <a:srgbClr val="333333"/>
                </a:solidFill>
                <a:latin typeface="Arial" panose="020B0604020202020204" pitchFamily="34" charset="0"/>
              </a:rPr>
              <a:t>The Complete First Aid Pocket Guide. </a:t>
            </a:r>
            <a:r>
              <a:rPr lang="en-GB" sz="2400" dirty="0">
                <a:solidFill>
                  <a:srgbClr val="333333"/>
                </a:solidFill>
                <a:latin typeface="Arial" panose="020B0604020202020204" pitchFamily="34" charset="0"/>
              </a:rPr>
              <a:t>Quickly identify signs and symptoms of a wide range of medical conditions and learn how to recognize the difference between a minor injury or illness, and those that are more serious with this essential handbook.</a:t>
            </a:r>
            <a:endParaRPr lang="en-GB" sz="2400" dirty="0"/>
          </a:p>
        </p:txBody>
      </p:sp>
      <p:pic>
        <p:nvPicPr>
          <p:cNvPr id="1028" name="Picture 4" descr="Image result for available on amazon&quot;">
            <a:hlinkClick r:id="rId2"/>
            <a:extLst>
              <a:ext uri="{FF2B5EF4-FFF2-40B4-BE49-F238E27FC236}">
                <a16:creationId xmlns:a16="http://schemas.microsoft.com/office/drawing/2014/main" id="{65265EA8-6374-4EBF-B645-63FF42037CB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77170" y="5531646"/>
            <a:ext cx="8705860" cy="417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48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45D20-FCB1-44E0-BA0F-50EF96CEB02E}"/>
              </a:ext>
            </a:extLst>
          </p:cNvPr>
          <p:cNvSpPr/>
          <p:nvPr/>
        </p:nvSpPr>
        <p:spPr>
          <a:xfrm>
            <a:off x="0" y="9794037"/>
            <a:ext cx="18288000" cy="492964"/>
          </a:xfrm>
          <a:prstGeom prst="rect">
            <a:avLst/>
          </a:prstGeom>
          <a:solidFill>
            <a:srgbClr val="008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hlinkClick r:id="rId2"/>
            <a:extLst>
              <a:ext uri="{FF2B5EF4-FFF2-40B4-BE49-F238E27FC236}">
                <a16:creationId xmlns:a16="http://schemas.microsoft.com/office/drawing/2014/main" id="{8B9788AC-A986-4667-BABE-5671EBFE0014}"/>
              </a:ext>
            </a:extLst>
          </p:cNvPr>
          <p:cNvSpPr txBox="1"/>
          <p:nvPr/>
        </p:nvSpPr>
        <p:spPr>
          <a:xfrm>
            <a:off x="228600" y="9896072"/>
            <a:ext cx="5105400" cy="369332"/>
          </a:xfrm>
          <a:prstGeom prst="rect">
            <a:avLst/>
          </a:prstGeom>
          <a:noFill/>
        </p:spPr>
        <p:txBody>
          <a:bodyPr wrap="square" rtlCol="0">
            <a:spAutoFit/>
          </a:bodyPr>
          <a:lstStyle/>
          <a:p>
            <a:r>
              <a:rPr lang="en-GB" b="1" dirty="0">
                <a:solidFill>
                  <a:schemeClr val="bg1"/>
                </a:solidFill>
                <a:latin typeface="League Spartan" panose="020B0604020202020204" charset="0"/>
              </a:rPr>
              <a:t>FIRSTAIDPOWERPOINT.ORG</a:t>
            </a:r>
          </a:p>
        </p:txBody>
      </p:sp>
      <p:sp>
        <p:nvSpPr>
          <p:cNvPr id="10" name="TextBox 9">
            <a:extLst>
              <a:ext uri="{FF2B5EF4-FFF2-40B4-BE49-F238E27FC236}">
                <a16:creationId xmlns:a16="http://schemas.microsoft.com/office/drawing/2014/main" id="{0ED185E3-AF8E-4092-9071-246DF34C9A95}"/>
              </a:ext>
            </a:extLst>
          </p:cNvPr>
          <p:cNvSpPr txBox="1"/>
          <p:nvPr/>
        </p:nvSpPr>
        <p:spPr>
          <a:xfrm>
            <a:off x="685800" y="852510"/>
            <a:ext cx="14630400" cy="923330"/>
          </a:xfrm>
          <a:prstGeom prst="rect">
            <a:avLst/>
          </a:prstGeom>
          <a:noFill/>
        </p:spPr>
        <p:txBody>
          <a:bodyPr wrap="square" rtlCol="0">
            <a:spAutoFit/>
          </a:bodyPr>
          <a:lstStyle/>
          <a:p>
            <a:r>
              <a:rPr lang="en-GB" sz="5400" dirty="0">
                <a:solidFill>
                  <a:srgbClr val="008453"/>
                </a:solidFill>
                <a:latin typeface="League Spartan" panose="020B0604020202020204" charset="0"/>
              </a:rPr>
              <a:t>Introduction</a:t>
            </a:r>
          </a:p>
        </p:txBody>
      </p:sp>
      <p:sp>
        <p:nvSpPr>
          <p:cNvPr id="11" name="Google Shape;79;p16">
            <a:extLst>
              <a:ext uri="{FF2B5EF4-FFF2-40B4-BE49-F238E27FC236}">
                <a16:creationId xmlns:a16="http://schemas.microsoft.com/office/drawing/2014/main" id="{4B3C9D4B-57B7-42E9-A7D2-2DA9EA28EDF7}"/>
              </a:ext>
            </a:extLst>
          </p:cNvPr>
          <p:cNvSpPr txBox="1">
            <a:spLocks/>
          </p:cNvSpPr>
          <p:nvPr/>
        </p:nvSpPr>
        <p:spPr>
          <a:xfrm>
            <a:off x="679938" y="2502335"/>
            <a:ext cx="16916400" cy="7372140"/>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222250">
              <a:spcBef>
                <a:spcPts val="640"/>
              </a:spcBef>
              <a:buNone/>
            </a:pPr>
            <a:r>
              <a:rPr lang="en-GB" dirty="0"/>
              <a:t>Head injuries are a major cause of death and disability worldwide. Serious head injuries can be immediately life-threatening. </a:t>
            </a:r>
          </a:p>
          <a:p>
            <a:pPr marL="0" lvl="0" indent="-222250">
              <a:spcBef>
                <a:spcPts val="640"/>
              </a:spcBef>
              <a:buNone/>
            </a:pPr>
            <a:endParaRPr lang="en-GB" dirty="0">
              <a:solidFill>
                <a:schemeClr val="dk1"/>
              </a:solidFill>
              <a:ea typeface="Arial"/>
              <a:cs typeface="Arial"/>
              <a:sym typeface="Arial"/>
            </a:endParaRPr>
          </a:p>
          <a:p>
            <a:pPr marL="0" lvl="0" indent="-222250">
              <a:spcBef>
                <a:spcPts val="640"/>
              </a:spcBef>
              <a:buNone/>
            </a:pPr>
            <a:r>
              <a:rPr lang="en-GB" dirty="0">
                <a:solidFill>
                  <a:schemeClr val="dk1"/>
                </a:solidFill>
                <a:ea typeface="Arial"/>
                <a:cs typeface="Arial"/>
                <a:sym typeface="Arial"/>
              </a:rPr>
              <a:t>A head injury can have long term consequences for the patient. They may survive the initial injury, but be left with permanent disability or personality changes.</a:t>
            </a:r>
          </a:p>
          <a:p>
            <a:pPr marL="0" lvl="0" indent="-222250">
              <a:spcBef>
                <a:spcPts val="640"/>
              </a:spcBef>
              <a:buNone/>
            </a:pPr>
            <a:endParaRPr lang="en-GB" dirty="0">
              <a:solidFill>
                <a:schemeClr val="dk1"/>
              </a:solidFill>
              <a:ea typeface="Arial"/>
              <a:cs typeface="Arial"/>
              <a:sym typeface="Arial"/>
            </a:endParaRPr>
          </a:p>
          <a:p>
            <a:pPr marL="0" lvl="0" indent="-222250">
              <a:spcBef>
                <a:spcPts val="640"/>
              </a:spcBef>
              <a:buNone/>
            </a:pPr>
            <a:r>
              <a:rPr lang="en-GB" b="1" dirty="0">
                <a:solidFill>
                  <a:schemeClr val="dk1"/>
                </a:solidFill>
                <a:ea typeface="Arial"/>
                <a:cs typeface="Arial"/>
                <a:sym typeface="Arial"/>
              </a:rPr>
              <a:t>Prevention of head injuries is vital</a:t>
            </a:r>
            <a:r>
              <a:rPr lang="en-GB" dirty="0">
                <a:solidFill>
                  <a:schemeClr val="dk1"/>
                </a:solidFill>
                <a:ea typeface="Arial"/>
                <a:cs typeface="Arial"/>
                <a:sym typeface="Arial"/>
              </a:rPr>
              <a:t>. Simple safety measures such as wearing cycle helmets and vehicle seatbelts save lives. </a:t>
            </a:r>
          </a:p>
        </p:txBody>
      </p:sp>
    </p:spTree>
    <p:extLst>
      <p:ext uri="{BB962C8B-B14F-4D97-AF65-F5344CB8AC3E}">
        <p14:creationId xmlns:p14="http://schemas.microsoft.com/office/powerpoint/2010/main" val="1261085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45D20-FCB1-44E0-BA0F-50EF96CEB02E}"/>
              </a:ext>
            </a:extLst>
          </p:cNvPr>
          <p:cNvSpPr/>
          <p:nvPr/>
        </p:nvSpPr>
        <p:spPr>
          <a:xfrm>
            <a:off x="0" y="9794037"/>
            <a:ext cx="18288000" cy="492964"/>
          </a:xfrm>
          <a:prstGeom prst="rect">
            <a:avLst/>
          </a:prstGeom>
          <a:solidFill>
            <a:srgbClr val="008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hlinkClick r:id="rId2"/>
            <a:extLst>
              <a:ext uri="{FF2B5EF4-FFF2-40B4-BE49-F238E27FC236}">
                <a16:creationId xmlns:a16="http://schemas.microsoft.com/office/drawing/2014/main" id="{8B9788AC-A986-4667-BABE-5671EBFE0014}"/>
              </a:ext>
            </a:extLst>
          </p:cNvPr>
          <p:cNvSpPr txBox="1"/>
          <p:nvPr/>
        </p:nvSpPr>
        <p:spPr>
          <a:xfrm>
            <a:off x="228600" y="9896072"/>
            <a:ext cx="5105400" cy="369332"/>
          </a:xfrm>
          <a:prstGeom prst="rect">
            <a:avLst/>
          </a:prstGeom>
          <a:noFill/>
        </p:spPr>
        <p:txBody>
          <a:bodyPr wrap="square" rtlCol="0">
            <a:spAutoFit/>
          </a:bodyPr>
          <a:lstStyle/>
          <a:p>
            <a:r>
              <a:rPr lang="en-GB" b="1" dirty="0">
                <a:solidFill>
                  <a:schemeClr val="bg1"/>
                </a:solidFill>
                <a:latin typeface="League Spartan" panose="020B0604020202020204" charset="0"/>
              </a:rPr>
              <a:t>FIRSTAIDPOWERPOINT.ORG</a:t>
            </a:r>
          </a:p>
        </p:txBody>
      </p:sp>
      <p:sp>
        <p:nvSpPr>
          <p:cNvPr id="10" name="TextBox 9">
            <a:extLst>
              <a:ext uri="{FF2B5EF4-FFF2-40B4-BE49-F238E27FC236}">
                <a16:creationId xmlns:a16="http://schemas.microsoft.com/office/drawing/2014/main" id="{0ED185E3-AF8E-4092-9071-246DF34C9A95}"/>
              </a:ext>
            </a:extLst>
          </p:cNvPr>
          <p:cNvSpPr txBox="1"/>
          <p:nvPr/>
        </p:nvSpPr>
        <p:spPr>
          <a:xfrm>
            <a:off x="685800" y="852510"/>
            <a:ext cx="14630400" cy="923330"/>
          </a:xfrm>
          <a:prstGeom prst="rect">
            <a:avLst/>
          </a:prstGeom>
          <a:noFill/>
        </p:spPr>
        <p:txBody>
          <a:bodyPr wrap="square" rtlCol="0">
            <a:spAutoFit/>
          </a:bodyPr>
          <a:lstStyle/>
          <a:p>
            <a:r>
              <a:rPr lang="en-GB" sz="5400" dirty="0">
                <a:solidFill>
                  <a:srgbClr val="008453"/>
                </a:solidFill>
                <a:latin typeface="League Spartan" panose="020B0604020202020204" charset="0"/>
              </a:rPr>
              <a:t>The Skull</a:t>
            </a:r>
          </a:p>
        </p:txBody>
      </p:sp>
      <p:pic>
        <p:nvPicPr>
          <p:cNvPr id="7" name="Picture 4" descr="fg10_01_AAHIVAC0.jpg">
            <a:extLst>
              <a:ext uri="{FF2B5EF4-FFF2-40B4-BE49-F238E27FC236}">
                <a16:creationId xmlns:a16="http://schemas.microsoft.com/office/drawing/2014/main" id="{9F2057A3-1FC6-4973-BE9C-AABE650136A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08997" y="2502476"/>
            <a:ext cx="927000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363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45D20-FCB1-44E0-BA0F-50EF96CEB02E}"/>
              </a:ext>
            </a:extLst>
          </p:cNvPr>
          <p:cNvSpPr/>
          <p:nvPr/>
        </p:nvSpPr>
        <p:spPr>
          <a:xfrm>
            <a:off x="0" y="9794037"/>
            <a:ext cx="18288000" cy="492964"/>
          </a:xfrm>
          <a:prstGeom prst="rect">
            <a:avLst/>
          </a:prstGeom>
          <a:solidFill>
            <a:srgbClr val="008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hlinkClick r:id="rId2"/>
            <a:extLst>
              <a:ext uri="{FF2B5EF4-FFF2-40B4-BE49-F238E27FC236}">
                <a16:creationId xmlns:a16="http://schemas.microsoft.com/office/drawing/2014/main" id="{8B9788AC-A986-4667-BABE-5671EBFE0014}"/>
              </a:ext>
            </a:extLst>
          </p:cNvPr>
          <p:cNvSpPr txBox="1"/>
          <p:nvPr/>
        </p:nvSpPr>
        <p:spPr>
          <a:xfrm>
            <a:off x="228600" y="9896072"/>
            <a:ext cx="5105400" cy="369332"/>
          </a:xfrm>
          <a:prstGeom prst="rect">
            <a:avLst/>
          </a:prstGeom>
          <a:noFill/>
        </p:spPr>
        <p:txBody>
          <a:bodyPr wrap="square" rtlCol="0">
            <a:spAutoFit/>
          </a:bodyPr>
          <a:lstStyle/>
          <a:p>
            <a:r>
              <a:rPr lang="en-GB" b="1" dirty="0">
                <a:solidFill>
                  <a:schemeClr val="bg1"/>
                </a:solidFill>
                <a:latin typeface="League Spartan" panose="020B0604020202020204" charset="0"/>
              </a:rPr>
              <a:t>FIRSTAIDPOWERPOINT.ORG</a:t>
            </a:r>
          </a:p>
        </p:txBody>
      </p:sp>
      <p:sp>
        <p:nvSpPr>
          <p:cNvPr id="10" name="TextBox 9">
            <a:extLst>
              <a:ext uri="{FF2B5EF4-FFF2-40B4-BE49-F238E27FC236}">
                <a16:creationId xmlns:a16="http://schemas.microsoft.com/office/drawing/2014/main" id="{0ED185E3-AF8E-4092-9071-246DF34C9A95}"/>
              </a:ext>
            </a:extLst>
          </p:cNvPr>
          <p:cNvSpPr txBox="1"/>
          <p:nvPr/>
        </p:nvSpPr>
        <p:spPr>
          <a:xfrm>
            <a:off x="685800" y="852510"/>
            <a:ext cx="14630400" cy="923330"/>
          </a:xfrm>
          <a:prstGeom prst="rect">
            <a:avLst/>
          </a:prstGeom>
          <a:noFill/>
        </p:spPr>
        <p:txBody>
          <a:bodyPr wrap="square" rtlCol="0">
            <a:spAutoFit/>
          </a:bodyPr>
          <a:lstStyle/>
          <a:p>
            <a:r>
              <a:rPr lang="en-GB" sz="5400" dirty="0">
                <a:solidFill>
                  <a:srgbClr val="008453"/>
                </a:solidFill>
                <a:latin typeface="League Spartan" panose="020B0604020202020204" charset="0"/>
              </a:rPr>
              <a:t>The Skull</a:t>
            </a:r>
          </a:p>
        </p:txBody>
      </p:sp>
      <p:sp>
        <p:nvSpPr>
          <p:cNvPr id="8" name="Google Shape;79;p16">
            <a:extLst>
              <a:ext uri="{FF2B5EF4-FFF2-40B4-BE49-F238E27FC236}">
                <a16:creationId xmlns:a16="http://schemas.microsoft.com/office/drawing/2014/main" id="{63585B0B-4E57-4037-A0AB-E5180EE5383C}"/>
              </a:ext>
            </a:extLst>
          </p:cNvPr>
          <p:cNvSpPr txBox="1">
            <a:spLocks/>
          </p:cNvSpPr>
          <p:nvPr/>
        </p:nvSpPr>
        <p:spPr>
          <a:xfrm>
            <a:off x="685800" y="2370880"/>
            <a:ext cx="16916400" cy="7372140"/>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222250">
              <a:spcBef>
                <a:spcPts val="640"/>
              </a:spcBef>
              <a:buNone/>
            </a:pPr>
            <a:r>
              <a:rPr lang="en-GB" dirty="0"/>
              <a:t>The skull protects the delicate brain tissue. It is essentially a ‘closed box’, so any swelling or bleeding inside the skull can cause a life-threatening rise in pressure. The contents of the skull are the brain, cerebral spinal fluid (CSF) and blood vessels. </a:t>
            </a:r>
          </a:p>
          <a:p>
            <a:pPr marL="0" lvl="0" indent="-222250">
              <a:spcBef>
                <a:spcPts val="640"/>
              </a:spcBef>
              <a:buNone/>
            </a:pPr>
            <a:endParaRPr lang="en-GB" dirty="0">
              <a:solidFill>
                <a:schemeClr val="dk1"/>
              </a:solidFill>
              <a:ea typeface="Arial"/>
              <a:cs typeface="Arial"/>
              <a:sym typeface="Arial"/>
            </a:endParaRPr>
          </a:p>
          <a:p>
            <a:pPr marL="0" lvl="0" indent="-222250">
              <a:spcBef>
                <a:spcPts val="640"/>
              </a:spcBef>
              <a:buNone/>
            </a:pPr>
            <a:r>
              <a:rPr lang="en-GB" dirty="0">
                <a:solidFill>
                  <a:schemeClr val="dk1"/>
                </a:solidFill>
                <a:ea typeface="Arial"/>
                <a:cs typeface="Arial"/>
                <a:sym typeface="Arial"/>
              </a:rPr>
              <a:t>The brain is covered by </a:t>
            </a:r>
            <a:r>
              <a:rPr lang="en-GB" b="1" dirty="0">
                <a:solidFill>
                  <a:schemeClr val="dk1"/>
                </a:solidFill>
                <a:ea typeface="Arial"/>
                <a:cs typeface="Arial"/>
                <a:sym typeface="Arial"/>
              </a:rPr>
              <a:t>meninges</a:t>
            </a:r>
            <a:r>
              <a:rPr lang="en-GB" dirty="0">
                <a:solidFill>
                  <a:schemeClr val="dk1"/>
                </a:solidFill>
                <a:ea typeface="Arial"/>
                <a:cs typeface="Arial"/>
                <a:sym typeface="Arial"/>
              </a:rPr>
              <a:t>. These are covers that protect the brain and provide nutrients. The three layers are the dura mater (outer), arachnoid mater and pia mater (inner).</a:t>
            </a:r>
          </a:p>
          <a:p>
            <a:pPr marL="0" lvl="0" indent="-222250">
              <a:spcBef>
                <a:spcPts val="640"/>
              </a:spcBef>
              <a:buNone/>
            </a:pPr>
            <a:endParaRPr lang="en-GB" dirty="0">
              <a:solidFill>
                <a:schemeClr val="dk1"/>
              </a:solidFill>
              <a:ea typeface="Arial"/>
              <a:cs typeface="Arial"/>
              <a:sym typeface="Arial"/>
            </a:endParaRPr>
          </a:p>
          <a:p>
            <a:pPr marL="0" lvl="0" indent="-222250">
              <a:spcBef>
                <a:spcPts val="640"/>
              </a:spcBef>
              <a:buNone/>
            </a:pPr>
            <a:r>
              <a:rPr lang="en-GB" dirty="0">
                <a:solidFill>
                  <a:schemeClr val="dk1"/>
                </a:solidFill>
                <a:ea typeface="Arial"/>
                <a:cs typeface="Arial"/>
                <a:sym typeface="Arial"/>
              </a:rPr>
              <a:t>Cerebrospinal fluid (CSF) bathes the brain and spinal cord. </a:t>
            </a:r>
          </a:p>
          <a:p>
            <a:pPr marL="0" lvl="0" indent="-222250">
              <a:spcBef>
                <a:spcPts val="640"/>
              </a:spcBef>
              <a:buNone/>
            </a:pPr>
            <a:endParaRPr lang="en-GB" dirty="0">
              <a:solidFill>
                <a:schemeClr val="dk1"/>
              </a:solidFill>
              <a:ea typeface="Arial"/>
              <a:cs typeface="Arial"/>
              <a:sym typeface="Arial"/>
            </a:endParaRPr>
          </a:p>
        </p:txBody>
      </p:sp>
    </p:spTree>
    <p:extLst>
      <p:ext uri="{BB962C8B-B14F-4D97-AF65-F5344CB8AC3E}">
        <p14:creationId xmlns:p14="http://schemas.microsoft.com/office/powerpoint/2010/main" val="121741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45D20-FCB1-44E0-BA0F-50EF96CEB02E}"/>
              </a:ext>
            </a:extLst>
          </p:cNvPr>
          <p:cNvSpPr/>
          <p:nvPr/>
        </p:nvSpPr>
        <p:spPr>
          <a:xfrm>
            <a:off x="0" y="9794037"/>
            <a:ext cx="18288000" cy="492964"/>
          </a:xfrm>
          <a:prstGeom prst="rect">
            <a:avLst/>
          </a:prstGeom>
          <a:solidFill>
            <a:srgbClr val="008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hlinkClick r:id="rId2"/>
            <a:extLst>
              <a:ext uri="{FF2B5EF4-FFF2-40B4-BE49-F238E27FC236}">
                <a16:creationId xmlns:a16="http://schemas.microsoft.com/office/drawing/2014/main" id="{8B9788AC-A986-4667-BABE-5671EBFE0014}"/>
              </a:ext>
            </a:extLst>
          </p:cNvPr>
          <p:cNvSpPr txBox="1"/>
          <p:nvPr/>
        </p:nvSpPr>
        <p:spPr>
          <a:xfrm>
            <a:off x="228600" y="9896072"/>
            <a:ext cx="5105400" cy="369332"/>
          </a:xfrm>
          <a:prstGeom prst="rect">
            <a:avLst/>
          </a:prstGeom>
          <a:noFill/>
        </p:spPr>
        <p:txBody>
          <a:bodyPr wrap="square" rtlCol="0">
            <a:spAutoFit/>
          </a:bodyPr>
          <a:lstStyle/>
          <a:p>
            <a:r>
              <a:rPr lang="en-GB" b="1" dirty="0">
                <a:solidFill>
                  <a:schemeClr val="bg1"/>
                </a:solidFill>
                <a:latin typeface="League Spartan" panose="020B0604020202020204" charset="0"/>
              </a:rPr>
              <a:t>FIRSTAIDPOWERPOINT.ORG</a:t>
            </a:r>
          </a:p>
        </p:txBody>
      </p:sp>
      <p:sp>
        <p:nvSpPr>
          <p:cNvPr id="10" name="TextBox 9">
            <a:extLst>
              <a:ext uri="{FF2B5EF4-FFF2-40B4-BE49-F238E27FC236}">
                <a16:creationId xmlns:a16="http://schemas.microsoft.com/office/drawing/2014/main" id="{0ED185E3-AF8E-4092-9071-246DF34C9A95}"/>
              </a:ext>
            </a:extLst>
          </p:cNvPr>
          <p:cNvSpPr txBox="1"/>
          <p:nvPr/>
        </p:nvSpPr>
        <p:spPr>
          <a:xfrm>
            <a:off x="685800" y="852510"/>
            <a:ext cx="14630400" cy="923330"/>
          </a:xfrm>
          <a:prstGeom prst="rect">
            <a:avLst/>
          </a:prstGeom>
          <a:noFill/>
        </p:spPr>
        <p:txBody>
          <a:bodyPr wrap="square" rtlCol="0">
            <a:spAutoFit/>
          </a:bodyPr>
          <a:lstStyle/>
          <a:p>
            <a:r>
              <a:rPr lang="en-GB" sz="5400" dirty="0">
                <a:solidFill>
                  <a:srgbClr val="008453"/>
                </a:solidFill>
                <a:latin typeface="League Spartan" panose="020B0604020202020204" charset="0"/>
              </a:rPr>
              <a:t>Types of Head Injury</a:t>
            </a:r>
          </a:p>
        </p:txBody>
      </p:sp>
      <p:sp>
        <p:nvSpPr>
          <p:cNvPr id="8" name="Google Shape;115;p26">
            <a:extLst>
              <a:ext uri="{FF2B5EF4-FFF2-40B4-BE49-F238E27FC236}">
                <a16:creationId xmlns:a16="http://schemas.microsoft.com/office/drawing/2014/main" id="{680E8932-0B49-47BC-AF4D-34130B7C3F7B}"/>
              </a:ext>
            </a:extLst>
          </p:cNvPr>
          <p:cNvSpPr txBox="1">
            <a:spLocks noGrp="1"/>
          </p:cNvSpPr>
          <p:nvPr/>
        </p:nvSpPr>
        <p:spPr>
          <a:xfrm>
            <a:off x="1066800" y="2705100"/>
            <a:ext cx="14249400" cy="6477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40"/>
              </a:spcBef>
              <a:spcAft>
                <a:spcPts val="0"/>
              </a:spcAft>
              <a:buClr>
                <a:schemeClr val="dk1"/>
              </a:buClr>
              <a:buSzPts val="1400"/>
              <a:buFont typeface="Arial"/>
              <a:buChar char="●"/>
              <a:defRPr sz="32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Arial"/>
              <a:buChar char="●"/>
              <a:defRPr sz="2800" b="0" i="0" u="none" strike="noStrike" cap="none">
                <a:solidFill>
                  <a:schemeClr val="dk1"/>
                </a:solidFill>
                <a:latin typeface="Arial"/>
                <a:ea typeface="Arial"/>
                <a:cs typeface="Arial"/>
                <a:sym typeface="Arial"/>
              </a:defRPr>
            </a:lvl2pPr>
            <a:lvl3pPr marL="1371600" marR="0" lvl="2" indent="-317500" algn="l" rtl="0">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3pPr>
            <a:lvl4pPr marL="1828800" marR="0" lvl="3"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4pPr>
            <a:lvl5pPr marL="2286000" marR="0" lvl="4"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pPr marL="139700" indent="0" fontAlgn="base">
              <a:buNone/>
            </a:pPr>
            <a:r>
              <a:rPr lang="en-GB" dirty="0">
                <a:latin typeface="+mn-lt"/>
              </a:rPr>
              <a:t>Depending on the </a:t>
            </a:r>
            <a:r>
              <a:rPr lang="en-GB" b="1" dirty="0">
                <a:latin typeface="+mn-lt"/>
              </a:rPr>
              <a:t>mechanism of injury</a:t>
            </a:r>
            <a:r>
              <a:rPr lang="en-GB" dirty="0">
                <a:latin typeface="+mn-lt"/>
              </a:rPr>
              <a:t>, the patient can suffer various different types of head injury. More than one type of injury can occur in a single patient. </a:t>
            </a:r>
          </a:p>
          <a:p>
            <a:pPr fontAlgn="base"/>
            <a:endParaRPr lang="en-GB" dirty="0">
              <a:latin typeface="+mn-lt"/>
            </a:endParaRPr>
          </a:p>
          <a:p>
            <a:pPr fontAlgn="base"/>
            <a:r>
              <a:rPr lang="en-GB" dirty="0">
                <a:latin typeface="+mn-lt"/>
              </a:rPr>
              <a:t>Concussion</a:t>
            </a:r>
          </a:p>
          <a:p>
            <a:pPr fontAlgn="base"/>
            <a:r>
              <a:rPr lang="en-GB" dirty="0">
                <a:latin typeface="+mn-lt"/>
              </a:rPr>
              <a:t>Cerebral compression</a:t>
            </a:r>
          </a:p>
          <a:p>
            <a:pPr fontAlgn="base"/>
            <a:r>
              <a:rPr lang="en-GB" dirty="0">
                <a:latin typeface="+mn-lt"/>
              </a:rPr>
              <a:t>Skull fracture</a:t>
            </a:r>
          </a:p>
          <a:p>
            <a:pPr fontAlgn="base"/>
            <a:r>
              <a:rPr lang="en-GB" dirty="0">
                <a:latin typeface="+mn-lt"/>
              </a:rPr>
              <a:t>Head wound / laceration</a:t>
            </a:r>
          </a:p>
          <a:p>
            <a:pPr indent="-457200">
              <a:lnSpc>
                <a:spcPct val="115000"/>
              </a:lnSpc>
              <a:spcBef>
                <a:spcPts val="800"/>
              </a:spcBef>
              <a:buSzPts val="1100"/>
            </a:pPr>
            <a:endParaRPr dirty="0">
              <a:latin typeface="+mn-lt"/>
            </a:endParaRPr>
          </a:p>
          <a:p>
            <a:pPr marL="342900" indent="-342900"/>
            <a:endParaRPr dirty="0">
              <a:latin typeface="+mn-lt"/>
            </a:endParaRPr>
          </a:p>
          <a:p>
            <a:pPr marL="342900" indent="-342900"/>
            <a:endParaRPr dirty="0">
              <a:latin typeface="+mn-lt"/>
            </a:endParaRPr>
          </a:p>
          <a:p>
            <a:pPr marL="342900" indent="-342900"/>
            <a:endParaRPr dirty="0">
              <a:latin typeface="+mn-lt"/>
            </a:endParaRPr>
          </a:p>
          <a:p>
            <a:pPr marL="285750" indent="-285750"/>
            <a:endParaRPr b="0" i="0" u="none" strike="noStrike" cap="none"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117839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45D20-FCB1-44E0-BA0F-50EF96CEB02E}"/>
              </a:ext>
            </a:extLst>
          </p:cNvPr>
          <p:cNvSpPr/>
          <p:nvPr/>
        </p:nvSpPr>
        <p:spPr>
          <a:xfrm>
            <a:off x="0" y="9794037"/>
            <a:ext cx="18288000" cy="492964"/>
          </a:xfrm>
          <a:prstGeom prst="rect">
            <a:avLst/>
          </a:prstGeom>
          <a:solidFill>
            <a:srgbClr val="008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hlinkClick r:id="rId2"/>
            <a:extLst>
              <a:ext uri="{FF2B5EF4-FFF2-40B4-BE49-F238E27FC236}">
                <a16:creationId xmlns:a16="http://schemas.microsoft.com/office/drawing/2014/main" id="{8B9788AC-A986-4667-BABE-5671EBFE0014}"/>
              </a:ext>
            </a:extLst>
          </p:cNvPr>
          <p:cNvSpPr txBox="1"/>
          <p:nvPr/>
        </p:nvSpPr>
        <p:spPr>
          <a:xfrm>
            <a:off x="228600" y="9896072"/>
            <a:ext cx="5105400" cy="369332"/>
          </a:xfrm>
          <a:prstGeom prst="rect">
            <a:avLst/>
          </a:prstGeom>
          <a:noFill/>
        </p:spPr>
        <p:txBody>
          <a:bodyPr wrap="square" rtlCol="0">
            <a:spAutoFit/>
          </a:bodyPr>
          <a:lstStyle/>
          <a:p>
            <a:r>
              <a:rPr lang="en-GB" b="1" dirty="0">
                <a:solidFill>
                  <a:schemeClr val="bg1"/>
                </a:solidFill>
                <a:latin typeface="League Spartan" panose="020B0604020202020204" charset="0"/>
              </a:rPr>
              <a:t>FIRSTAIDPOWERPOINT.ORG</a:t>
            </a:r>
          </a:p>
        </p:txBody>
      </p:sp>
      <p:sp>
        <p:nvSpPr>
          <p:cNvPr id="10" name="TextBox 9">
            <a:extLst>
              <a:ext uri="{FF2B5EF4-FFF2-40B4-BE49-F238E27FC236}">
                <a16:creationId xmlns:a16="http://schemas.microsoft.com/office/drawing/2014/main" id="{0ED185E3-AF8E-4092-9071-246DF34C9A95}"/>
              </a:ext>
            </a:extLst>
          </p:cNvPr>
          <p:cNvSpPr txBox="1"/>
          <p:nvPr/>
        </p:nvSpPr>
        <p:spPr>
          <a:xfrm>
            <a:off x="685800" y="852510"/>
            <a:ext cx="14630400" cy="923330"/>
          </a:xfrm>
          <a:prstGeom prst="rect">
            <a:avLst/>
          </a:prstGeom>
          <a:noFill/>
        </p:spPr>
        <p:txBody>
          <a:bodyPr wrap="square" rtlCol="0">
            <a:spAutoFit/>
          </a:bodyPr>
          <a:lstStyle/>
          <a:p>
            <a:r>
              <a:rPr lang="en-GB" sz="5400" dirty="0">
                <a:solidFill>
                  <a:srgbClr val="008453"/>
                </a:solidFill>
                <a:latin typeface="League Spartan" panose="020B0604020202020204" charset="0"/>
              </a:rPr>
              <a:t>Concussion</a:t>
            </a:r>
          </a:p>
        </p:txBody>
      </p:sp>
      <p:sp>
        <p:nvSpPr>
          <p:cNvPr id="8" name="Google Shape;115;p26">
            <a:extLst>
              <a:ext uri="{FF2B5EF4-FFF2-40B4-BE49-F238E27FC236}">
                <a16:creationId xmlns:a16="http://schemas.microsoft.com/office/drawing/2014/main" id="{5A42C9BF-D574-4ED4-84FC-7863993E428F}"/>
              </a:ext>
            </a:extLst>
          </p:cNvPr>
          <p:cNvSpPr txBox="1">
            <a:spLocks noGrp="1"/>
          </p:cNvSpPr>
          <p:nvPr/>
        </p:nvSpPr>
        <p:spPr>
          <a:xfrm>
            <a:off x="838200" y="2959147"/>
            <a:ext cx="16078200" cy="6477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40"/>
              </a:spcBef>
              <a:spcAft>
                <a:spcPts val="0"/>
              </a:spcAft>
              <a:buClr>
                <a:schemeClr val="dk1"/>
              </a:buClr>
              <a:buSzPts val="1400"/>
              <a:buFont typeface="Arial"/>
              <a:buChar char="●"/>
              <a:defRPr sz="32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Arial"/>
              <a:buChar char="●"/>
              <a:defRPr sz="2800" b="0" i="0" u="none" strike="noStrike" cap="none">
                <a:solidFill>
                  <a:schemeClr val="dk1"/>
                </a:solidFill>
                <a:latin typeface="Arial"/>
                <a:ea typeface="Arial"/>
                <a:cs typeface="Arial"/>
                <a:sym typeface="Arial"/>
              </a:defRPr>
            </a:lvl2pPr>
            <a:lvl3pPr marL="1371600" marR="0" lvl="2" indent="-317500" algn="l" rtl="0">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3pPr>
            <a:lvl4pPr marL="1828800" marR="0" lvl="3"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4pPr>
            <a:lvl5pPr marL="2286000" marR="0" lvl="4"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pPr marL="139700" indent="0" fontAlgn="base">
              <a:buNone/>
            </a:pPr>
            <a:r>
              <a:rPr lang="en-GB" dirty="0">
                <a:latin typeface="+mn-lt"/>
              </a:rPr>
              <a:t>Concussion is caused by ‘shaking’ of the brain inside the skull. This is a common injury during contact sports (</a:t>
            </a:r>
            <a:r>
              <a:rPr lang="en-GB" dirty="0" err="1">
                <a:latin typeface="+mn-lt"/>
              </a:rPr>
              <a:t>e.g</a:t>
            </a:r>
            <a:r>
              <a:rPr lang="en-GB" dirty="0">
                <a:latin typeface="+mn-lt"/>
              </a:rPr>
              <a:t>: football). </a:t>
            </a:r>
          </a:p>
          <a:p>
            <a:pPr marL="139700" indent="0" fontAlgn="base">
              <a:buNone/>
            </a:pPr>
            <a:endParaRPr lang="en-GB" dirty="0">
              <a:latin typeface="+mn-lt"/>
            </a:endParaRPr>
          </a:p>
          <a:p>
            <a:pPr marL="139700" indent="0" fontAlgn="base">
              <a:buNone/>
            </a:pPr>
            <a:r>
              <a:rPr lang="en-GB" b="1" dirty="0">
                <a:latin typeface="+mn-lt"/>
              </a:rPr>
              <a:t>Signs and Symptoms</a:t>
            </a:r>
          </a:p>
          <a:p>
            <a:pPr fontAlgn="base"/>
            <a:r>
              <a:rPr lang="en-GB" dirty="0">
                <a:latin typeface="+mn-lt"/>
              </a:rPr>
              <a:t>Brief period of reduced consciousness followed by recovery</a:t>
            </a:r>
          </a:p>
          <a:p>
            <a:pPr fontAlgn="base"/>
            <a:r>
              <a:rPr lang="en-GB" dirty="0">
                <a:latin typeface="+mn-lt"/>
              </a:rPr>
              <a:t>Dizziness</a:t>
            </a:r>
          </a:p>
          <a:p>
            <a:pPr fontAlgn="base"/>
            <a:r>
              <a:rPr lang="en-GB" dirty="0">
                <a:latin typeface="+mn-lt"/>
              </a:rPr>
              <a:t>Nausea</a:t>
            </a:r>
          </a:p>
          <a:p>
            <a:pPr fontAlgn="base"/>
            <a:r>
              <a:rPr lang="en-GB" dirty="0">
                <a:latin typeface="+mn-lt"/>
              </a:rPr>
              <a:t>Headache</a:t>
            </a:r>
          </a:p>
          <a:p>
            <a:pPr fontAlgn="base"/>
            <a:endParaRPr lang="en-GB" dirty="0">
              <a:latin typeface="+mn-lt"/>
            </a:endParaRPr>
          </a:p>
          <a:p>
            <a:pPr indent="-457200">
              <a:lnSpc>
                <a:spcPct val="115000"/>
              </a:lnSpc>
              <a:spcBef>
                <a:spcPts val="600"/>
              </a:spcBef>
              <a:buSzPts val="1100"/>
            </a:pPr>
            <a:endParaRPr lang="en-GB" dirty="0"/>
          </a:p>
          <a:p>
            <a:pPr indent="-457200">
              <a:lnSpc>
                <a:spcPct val="115000"/>
              </a:lnSpc>
              <a:spcBef>
                <a:spcPts val="800"/>
              </a:spcBef>
              <a:buSzPts val="1100"/>
            </a:pPr>
            <a:endParaRPr lang="en-GB" b="1" dirty="0"/>
          </a:p>
          <a:p>
            <a:pPr indent="-457200">
              <a:lnSpc>
                <a:spcPct val="115000"/>
              </a:lnSpc>
              <a:spcBef>
                <a:spcPts val="800"/>
              </a:spcBef>
              <a:buSzPts val="1100"/>
            </a:pPr>
            <a:endParaRPr lang="en-GB" dirty="0"/>
          </a:p>
          <a:p>
            <a:pPr indent="-457200"/>
            <a:endParaRPr lang="en-GB" dirty="0"/>
          </a:p>
          <a:p>
            <a:pPr indent="-457200"/>
            <a:endParaRPr lang="en-GB" dirty="0"/>
          </a:p>
          <a:p>
            <a:pPr indent="-457200"/>
            <a:endParaRPr lang="en-GB" dirty="0"/>
          </a:p>
          <a:p>
            <a:pPr indent="-457200"/>
            <a:endParaRPr lang="en-GB" dirty="0"/>
          </a:p>
          <a:p>
            <a:pPr indent="-457200">
              <a:lnSpc>
                <a:spcPct val="115000"/>
              </a:lnSpc>
              <a:spcBef>
                <a:spcPts val="600"/>
              </a:spcBef>
              <a:buSzPts val="1100"/>
            </a:pPr>
            <a:endParaRPr dirty="0">
              <a:latin typeface="+mn-lt"/>
            </a:endParaRPr>
          </a:p>
          <a:p>
            <a:pPr indent="-457200">
              <a:lnSpc>
                <a:spcPct val="115000"/>
              </a:lnSpc>
              <a:spcBef>
                <a:spcPts val="800"/>
              </a:spcBef>
              <a:buSzPts val="1100"/>
            </a:pPr>
            <a:endParaRPr b="1" dirty="0">
              <a:latin typeface="+mn-lt"/>
            </a:endParaRPr>
          </a:p>
          <a:p>
            <a:pPr indent="-457200">
              <a:lnSpc>
                <a:spcPct val="115000"/>
              </a:lnSpc>
              <a:spcBef>
                <a:spcPts val="800"/>
              </a:spcBef>
              <a:buSzPts val="1100"/>
            </a:pPr>
            <a:endParaRPr dirty="0">
              <a:latin typeface="+mn-lt"/>
            </a:endParaRPr>
          </a:p>
          <a:p>
            <a:pPr marL="342900" indent="-342900"/>
            <a:endParaRPr dirty="0">
              <a:latin typeface="+mn-lt"/>
            </a:endParaRPr>
          </a:p>
          <a:p>
            <a:pPr marL="342900" indent="-342900"/>
            <a:endParaRPr dirty="0">
              <a:latin typeface="+mn-lt"/>
            </a:endParaRPr>
          </a:p>
          <a:p>
            <a:pPr marL="342900" indent="-342900"/>
            <a:endParaRPr dirty="0">
              <a:latin typeface="+mn-lt"/>
            </a:endParaRPr>
          </a:p>
          <a:p>
            <a:pPr marL="285750" indent="-285750"/>
            <a:endParaRPr b="0" i="0" u="none" strike="noStrike" cap="none" dirty="0">
              <a:solidFill>
                <a:schemeClr val="dk1"/>
              </a:solidFill>
              <a:latin typeface="+mn-lt"/>
              <a:ea typeface="Arial"/>
              <a:cs typeface="Arial"/>
              <a:sym typeface="Arial"/>
            </a:endParaRPr>
          </a:p>
        </p:txBody>
      </p:sp>
      <p:pic>
        <p:nvPicPr>
          <p:cNvPr id="3076" name="Picture 4" descr="Image result for concussion&quot;">
            <a:extLst>
              <a:ext uri="{FF2B5EF4-FFF2-40B4-BE49-F238E27FC236}">
                <a16:creationId xmlns:a16="http://schemas.microsoft.com/office/drawing/2014/main" id="{61F0D14E-9A13-4733-A1DE-FEBD1720EF2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15800" y="6182993"/>
            <a:ext cx="5100346" cy="291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46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45D20-FCB1-44E0-BA0F-50EF96CEB02E}"/>
              </a:ext>
            </a:extLst>
          </p:cNvPr>
          <p:cNvSpPr/>
          <p:nvPr/>
        </p:nvSpPr>
        <p:spPr>
          <a:xfrm>
            <a:off x="0" y="9794037"/>
            <a:ext cx="18288000" cy="492964"/>
          </a:xfrm>
          <a:prstGeom prst="rect">
            <a:avLst/>
          </a:prstGeom>
          <a:solidFill>
            <a:srgbClr val="008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hlinkClick r:id="rId2"/>
            <a:extLst>
              <a:ext uri="{FF2B5EF4-FFF2-40B4-BE49-F238E27FC236}">
                <a16:creationId xmlns:a16="http://schemas.microsoft.com/office/drawing/2014/main" id="{8B9788AC-A986-4667-BABE-5671EBFE0014}"/>
              </a:ext>
            </a:extLst>
          </p:cNvPr>
          <p:cNvSpPr txBox="1"/>
          <p:nvPr/>
        </p:nvSpPr>
        <p:spPr>
          <a:xfrm>
            <a:off x="228600" y="9896072"/>
            <a:ext cx="5105400" cy="369332"/>
          </a:xfrm>
          <a:prstGeom prst="rect">
            <a:avLst/>
          </a:prstGeom>
          <a:noFill/>
        </p:spPr>
        <p:txBody>
          <a:bodyPr wrap="square" rtlCol="0">
            <a:spAutoFit/>
          </a:bodyPr>
          <a:lstStyle/>
          <a:p>
            <a:r>
              <a:rPr lang="en-GB" b="1" dirty="0">
                <a:solidFill>
                  <a:schemeClr val="bg1"/>
                </a:solidFill>
                <a:latin typeface="League Spartan" panose="020B0604020202020204" charset="0"/>
              </a:rPr>
              <a:t>FIRSTAIDPOWERPOINT.ORG</a:t>
            </a:r>
          </a:p>
        </p:txBody>
      </p:sp>
      <p:sp>
        <p:nvSpPr>
          <p:cNvPr id="10" name="TextBox 9">
            <a:extLst>
              <a:ext uri="{FF2B5EF4-FFF2-40B4-BE49-F238E27FC236}">
                <a16:creationId xmlns:a16="http://schemas.microsoft.com/office/drawing/2014/main" id="{0ED185E3-AF8E-4092-9071-246DF34C9A95}"/>
              </a:ext>
            </a:extLst>
          </p:cNvPr>
          <p:cNvSpPr txBox="1"/>
          <p:nvPr/>
        </p:nvSpPr>
        <p:spPr>
          <a:xfrm>
            <a:off x="685800" y="852510"/>
            <a:ext cx="14630400" cy="923330"/>
          </a:xfrm>
          <a:prstGeom prst="rect">
            <a:avLst/>
          </a:prstGeom>
          <a:noFill/>
        </p:spPr>
        <p:txBody>
          <a:bodyPr wrap="square" rtlCol="0">
            <a:spAutoFit/>
          </a:bodyPr>
          <a:lstStyle/>
          <a:p>
            <a:r>
              <a:rPr lang="en-GB" sz="5400" dirty="0">
                <a:solidFill>
                  <a:srgbClr val="008453"/>
                </a:solidFill>
                <a:latin typeface="League Spartan" panose="020B0604020202020204" charset="0"/>
              </a:rPr>
              <a:t>Cerebral Compression</a:t>
            </a:r>
          </a:p>
        </p:txBody>
      </p:sp>
      <p:sp>
        <p:nvSpPr>
          <p:cNvPr id="8" name="Google Shape;115;p26">
            <a:extLst>
              <a:ext uri="{FF2B5EF4-FFF2-40B4-BE49-F238E27FC236}">
                <a16:creationId xmlns:a16="http://schemas.microsoft.com/office/drawing/2014/main" id="{5A42C9BF-D574-4ED4-84FC-7863993E428F}"/>
              </a:ext>
            </a:extLst>
          </p:cNvPr>
          <p:cNvSpPr txBox="1">
            <a:spLocks noGrp="1"/>
          </p:cNvSpPr>
          <p:nvPr/>
        </p:nvSpPr>
        <p:spPr>
          <a:xfrm>
            <a:off x="697523" y="2549369"/>
            <a:ext cx="16078200" cy="6477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40"/>
              </a:spcBef>
              <a:spcAft>
                <a:spcPts val="0"/>
              </a:spcAft>
              <a:buClr>
                <a:schemeClr val="dk1"/>
              </a:buClr>
              <a:buSzPts val="1400"/>
              <a:buFont typeface="Arial"/>
              <a:buChar char="●"/>
              <a:defRPr sz="32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Arial"/>
              <a:buChar char="●"/>
              <a:defRPr sz="2800" b="0" i="0" u="none" strike="noStrike" cap="none">
                <a:solidFill>
                  <a:schemeClr val="dk1"/>
                </a:solidFill>
                <a:latin typeface="Arial"/>
                <a:ea typeface="Arial"/>
                <a:cs typeface="Arial"/>
                <a:sym typeface="Arial"/>
              </a:defRPr>
            </a:lvl2pPr>
            <a:lvl3pPr marL="1371600" marR="0" lvl="2" indent="-317500" algn="l" rtl="0">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3pPr>
            <a:lvl4pPr marL="1828800" marR="0" lvl="3"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4pPr>
            <a:lvl5pPr marL="2286000" marR="0" lvl="4"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pPr marL="139700" indent="0" fontAlgn="base">
              <a:buNone/>
            </a:pPr>
            <a:r>
              <a:rPr lang="en-GB" dirty="0">
                <a:latin typeface="+mn-lt"/>
              </a:rPr>
              <a:t>Cerebral compression is</a:t>
            </a:r>
            <a:r>
              <a:rPr lang="en-GB" dirty="0">
                <a:solidFill>
                  <a:schemeClr val="tx1"/>
                </a:solidFill>
                <a:latin typeface="+mn-lt"/>
              </a:rPr>
              <a:t> a </a:t>
            </a:r>
            <a:r>
              <a:rPr lang="en-GB" b="1" dirty="0">
                <a:solidFill>
                  <a:srgbClr val="FF0000"/>
                </a:solidFill>
                <a:latin typeface="+mn-lt"/>
              </a:rPr>
              <a:t>life-threatening</a:t>
            </a:r>
            <a:r>
              <a:rPr lang="en-GB" dirty="0">
                <a:solidFill>
                  <a:srgbClr val="FF0000"/>
                </a:solidFill>
                <a:latin typeface="+mn-lt"/>
              </a:rPr>
              <a:t> </a:t>
            </a:r>
            <a:r>
              <a:rPr lang="en-GB" dirty="0">
                <a:latin typeface="+mn-lt"/>
              </a:rPr>
              <a:t>situation that occurs when the pressure inside the skull rises. This puts pressure on the delicate brain tissue (hence the name, compression). Emergency surgery is required in order to relieve the pressure in the skull</a:t>
            </a:r>
          </a:p>
          <a:p>
            <a:pPr marL="139700" indent="0" fontAlgn="base">
              <a:buNone/>
            </a:pPr>
            <a:endParaRPr lang="en-GB" dirty="0">
              <a:latin typeface="+mn-lt"/>
            </a:endParaRPr>
          </a:p>
          <a:p>
            <a:pPr marL="139700" indent="0" fontAlgn="base">
              <a:buNone/>
            </a:pPr>
            <a:r>
              <a:rPr lang="en-GB" b="1" dirty="0">
                <a:latin typeface="+mn-lt"/>
              </a:rPr>
              <a:t>Signs and Symptoms</a:t>
            </a:r>
          </a:p>
          <a:p>
            <a:pPr fontAlgn="base"/>
            <a:r>
              <a:rPr lang="en-GB" dirty="0">
                <a:latin typeface="+mn-lt"/>
              </a:rPr>
              <a:t>Reduced / deteriorating level of consciousness</a:t>
            </a:r>
          </a:p>
          <a:p>
            <a:pPr fontAlgn="base"/>
            <a:r>
              <a:rPr lang="en-GB" dirty="0">
                <a:latin typeface="+mn-lt"/>
              </a:rPr>
              <a:t>History of recent head injury (symptoms may be delayed)</a:t>
            </a:r>
          </a:p>
          <a:p>
            <a:pPr fontAlgn="base"/>
            <a:r>
              <a:rPr lang="en-GB" dirty="0">
                <a:latin typeface="+mn-lt"/>
              </a:rPr>
              <a:t>Worsening headache</a:t>
            </a:r>
          </a:p>
          <a:p>
            <a:pPr fontAlgn="base"/>
            <a:r>
              <a:rPr lang="en-GB" dirty="0">
                <a:latin typeface="+mn-lt"/>
              </a:rPr>
              <a:t>Noisy breathing</a:t>
            </a:r>
          </a:p>
          <a:p>
            <a:pPr fontAlgn="base"/>
            <a:r>
              <a:rPr lang="en-GB" dirty="0">
                <a:latin typeface="+mn-lt"/>
              </a:rPr>
              <a:t>Weakness down one side of the body</a:t>
            </a:r>
          </a:p>
          <a:p>
            <a:pPr fontAlgn="base"/>
            <a:r>
              <a:rPr lang="en-GB" dirty="0">
                <a:latin typeface="+mn-lt"/>
              </a:rPr>
              <a:t>Loss of vision</a:t>
            </a:r>
          </a:p>
          <a:p>
            <a:pPr fontAlgn="base"/>
            <a:r>
              <a:rPr lang="en-GB" dirty="0">
                <a:latin typeface="+mn-lt"/>
              </a:rPr>
              <a:t>Unequal pupil size</a:t>
            </a:r>
          </a:p>
          <a:p>
            <a:pPr fontAlgn="base"/>
            <a:endParaRPr lang="en-GB" dirty="0">
              <a:latin typeface="+mn-lt"/>
            </a:endParaRPr>
          </a:p>
          <a:p>
            <a:pPr indent="-457200">
              <a:lnSpc>
                <a:spcPct val="115000"/>
              </a:lnSpc>
              <a:spcBef>
                <a:spcPts val="600"/>
              </a:spcBef>
              <a:buSzPts val="1100"/>
            </a:pPr>
            <a:endParaRPr lang="en-GB" dirty="0"/>
          </a:p>
          <a:p>
            <a:pPr indent="-457200">
              <a:lnSpc>
                <a:spcPct val="115000"/>
              </a:lnSpc>
              <a:spcBef>
                <a:spcPts val="800"/>
              </a:spcBef>
              <a:buSzPts val="1100"/>
            </a:pPr>
            <a:endParaRPr lang="en-GB" b="1" dirty="0"/>
          </a:p>
          <a:p>
            <a:pPr indent="-457200">
              <a:lnSpc>
                <a:spcPct val="115000"/>
              </a:lnSpc>
              <a:spcBef>
                <a:spcPts val="800"/>
              </a:spcBef>
              <a:buSzPts val="1100"/>
            </a:pPr>
            <a:endParaRPr lang="en-GB" dirty="0"/>
          </a:p>
          <a:p>
            <a:pPr indent="-457200"/>
            <a:endParaRPr lang="en-GB" dirty="0"/>
          </a:p>
          <a:p>
            <a:pPr indent="-457200"/>
            <a:endParaRPr lang="en-GB" dirty="0"/>
          </a:p>
          <a:p>
            <a:pPr indent="-457200"/>
            <a:endParaRPr lang="en-GB" dirty="0"/>
          </a:p>
          <a:p>
            <a:pPr indent="-457200"/>
            <a:endParaRPr lang="en-GB" dirty="0"/>
          </a:p>
          <a:p>
            <a:pPr indent="-457200">
              <a:lnSpc>
                <a:spcPct val="115000"/>
              </a:lnSpc>
              <a:spcBef>
                <a:spcPts val="600"/>
              </a:spcBef>
              <a:buSzPts val="1100"/>
            </a:pPr>
            <a:endParaRPr dirty="0">
              <a:latin typeface="+mn-lt"/>
            </a:endParaRPr>
          </a:p>
          <a:p>
            <a:pPr indent="-457200">
              <a:lnSpc>
                <a:spcPct val="115000"/>
              </a:lnSpc>
              <a:spcBef>
                <a:spcPts val="800"/>
              </a:spcBef>
              <a:buSzPts val="1100"/>
            </a:pPr>
            <a:endParaRPr b="1" dirty="0">
              <a:latin typeface="+mn-lt"/>
            </a:endParaRPr>
          </a:p>
          <a:p>
            <a:pPr indent="-457200">
              <a:lnSpc>
                <a:spcPct val="115000"/>
              </a:lnSpc>
              <a:spcBef>
                <a:spcPts val="800"/>
              </a:spcBef>
              <a:buSzPts val="1100"/>
            </a:pPr>
            <a:endParaRPr dirty="0">
              <a:latin typeface="+mn-lt"/>
            </a:endParaRPr>
          </a:p>
          <a:p>
            <a:pPr marL="342900" indent="-342900"/>
            <a:endParaRPr dirty="0">
              <a:latin typeface="+mn-lt"/>
            </a:endParaRPr>
          </a:p>
          <a:p>
            <a:pPr marL="342900" indent="-342900"/>
            <a:endParaRPr dirty="0">
              <a:latin typeface="+mn-lt"/>
            </a:endParaRPr>
          </a:p>
          <a:p>
            <a:pPr marL="342900" indent="-342900"/>
            <a:endParaRPr dirty="0">
              <a:latin typeface="+mn-lt"/>
            </a:endParaRPr>
          </a:p>
          <a:p>
            <a:pPr marL="285750" indent="-285750"/>
            <a:endParaRPr b="0" i="0" u="none" strike="noStrike" cap="none"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353503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45D20-FCB1-44E0-BA0F-50EF96CEB02E}"/>
              </a:ext>
            </a:extLst>
          </p:cNvPr>
          <p:cNvSpPr/>
          <p:nvPr/>
        </p:nvSpPr>
        <p:spPr>
          <a:xfrm>
            <a:off x="0" y="9794037"/>
            <a:ext cx="18288000" cy="492964"/>
          </a:xfrm>
          <a:prstGeom prst="rect">
            <a:avLst/>
          </a:prstGeom>
          <a:solidFill>
            <a:srgbClr val="008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hlinkClick r:id="rId2"/>
            <a:extLst>
              <a:ext uri="{FF2B5EF4-FFF2-40B4-BE49-F238E27FC236}">
                <a16:creationId xmlns:a16="http://schemas.microsoft.com/office/drawing/2014/main" id="{8B9788AC-A986-4667-BABE-5671EBFE0014}"/>
              </a:ext>
            </a:extLst>
          </p:cNvPr>
          <p:cNvSpPr txBox="1"/>
          <p:nvPr/>
        </p:nvSpPr>
        <p:spPr>
          <a:xfrm>
            <a:off x="228600" y="9896072"/>
            <a:ext cx="5105400" cy="369332"/>
          </a:xfrm>
          <a:prstGeom prst="rect">
            <a:avLst/>
          </a:prstGeom>
          <a:noFill/>
        </p:spPr>
        <p:txBody>
          <a:bodyPr wrap="square" rtlCol="0">
            <a:spAutoFit/>
          </a:bodyPr>
          <a:lstStyle/>
          <a:p>
            <a:r>
              <a:rPr lang="en-GB" b="1" dirty="0">
                <a:solidFill>
                  <a:schemeClr val="bg1"/>
                </a:solidFill>
                <a:latin typeface="League Spartan" panose="020B0604020202020204" charset="0"/>
              </a:rPr>
              <a:t>FIRSTAIDPOWERPOINT.ORG</a:t>
            </a:r>
          </a:p>
        </p:txBody>
      </p:sp>
      <p:sp>
        <p:nvSpPr>
          <p:cNvPr id="10" name="TextBox 9">
            <a:extLst>
              <a:ext uri="{FF2B5EF4-FFF2-40B4-BE49-F238E27FC236}">
                <a16:creationId xmlns:a16="http://schemas.microsoft.com/office/drawing/2014/main" id="{0ED185E3-AF8E-4092-9071-246DF34C9A95}"/>
              </a:ext>
            </a:extLst>
          </p:cNvPr>
          <p:cNvSpPr txBox="1"/>
          <p:nvPr/>
        </p:nvSpPr>
        <p:spPr>
          <a:xfrm>
            <a:off x="685800" y="852510"/>
            <a:ext cx="14630400" cy="923330"/>
          </a:xfrm>
          <a:prstGeom prst="rect">
            <a:avLst/>
          </a:prstGeom>
          <a:noFill/>
        </p:spPr>
        <p:txBody>
          <a:bodyPr wrap="square" rtlCol="0">
            <a:spAutoFit/>
          </a:bodyPr>
          <a:lstStyle/>
          <a:p>
            <a:r>
              <a:rPr lang="en-GB" sz="5400" dirty="0">
                <a:solidFill>
                  <a:srgbClr val="008453"/>
                </a:solidFill>
                <a:latin typeface="League Spartan" panose="020B0604020202020204" charset="0"/>
              </a:rPr>
              <a:t>Skull Fracture</a:t>
            </a:r>
          </a:p>
        </p:txBody>
      </p:sp>
      <p:sp>
        <p:nvSpPr>
          <p:cNvPr id="8" name="Google Shape;115;p26">
            <a:extLst>
              <a:ext uri="{FF2B5EF4-FFF2-40B4-BE49-F238E27FC236}">
                <a16:creationId xmlns:a16="http://schemas.microsoft.com/office/drawing/2014/main" id="{5A42C9BF-D574-4ED4-84FC-7863993E428F}"/>
              </a:ext>
            </a:extLst>
          </p:cNvPr>
          <p:cNvSpPr txBox="1">
            <a:spLocks noGrp="1"/>
          </p:cNvSpPr>
          <p:nvPr/>
        </p:nvSpPr>
        <p:spPr>
          <a:xfrm>
            <a:off x="685800" y="2549369"/>
            <a:ext cx="16078200" cy="6477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40"/>
              </a:spcBef>
              <a:spcAft>
                <a:spcPts val="0"/>
              </a:spcAft>
              <a:buClr>
                <a:schemeClr val="dk1"/>
              </a:buClr>
              <a:buSzPts val="1400"/>
              <a:buFont typeface="Arial"/>
              <a:buChar char="●"/>
              <a:defRPr sz="32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Arial"/>
              <a:buChar char="●"/>
              <a:defRPr sz="2800" b="0" i="0" u="none" strike="noStrike" cap="none">
                <a:solidFill>
                  <a:schemeClr val="dk1"/>
                </a:solidFill>
                <a:latin typeface="Arial"/>
                <a:ea typeface="Arial"/>
                <a:cs typeface="Arial"/>
                <a:sym typeface="Arial"/>
              </a:defRPr>
            </a:lvl2pPr>
            <a:lvl3pPr marL="1371600" marR="0" lvl="2" indent="-317500" algn="l" rtl="0">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3pPr>
            <a:lvl4pPr marL="1828800" marR="0" lvl="3"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4pPr>
            <a:lvl5pPr marL="2286000" marR="0" lvl="4"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pPr marL="139700" indent="0" fontAlgn="base">
              <a:buNone/>
            </a:pPr>
            <a:r>
              <a:rPr lang="en-GB" dirty="0">
                <a:latin typeface="+mn-lt"/>
              </a:rPr>
              <a:t>The skull is made up of bones. These bones can break resulting in a skull fracture. This is a serious injury requiring early medical intervention. Skull fractures can be closed, open, depressed or affect the ‘base’ of the skull. </a:t>
            </a:r>
          </a:p>
          <a:p>
            <a:pPr fontAlgn="base"/>
            <a:endParaRPr lang="en-GB" dirty="0">
              <a:latin typeface="+mn-lt"/>
            </a:endParaRPr>
          </a:p>
          <a:p>
            <a:pPr marL="0" indent="0">
              <a:lnSpc>
                <a:spcPct val="115000"/>
              </a:lnSpc>
              <a:spcBef>
                <a:spcPts val="600"/>
              </a:spcBef>
              <a:buSzPts val="1100"/>
              <a:buNone/>
            </a:pPr>
            <a:r>
              <a:rPr lang="en-GB" b="1" dirty="0">
                <a:latin typeface="+mn-lt"/>
              </a:rPr>
              <a:t>Signs and Symptoms</a:t>
            </a:r>
          </a:p>
          <a:p>
            <a:pPr indent="-457200">
              <a:lnSpc>
                <a:spcPct val="115000"/>
              </a:lnSpc>
              <a:spcBef>
                <a:spcPts val="600"/>
              </a:spcBef>
              <a:buSzPts val="1100"/>
            </a:pPr>
            <a:r>
              <a:rPr lang="en-GB" dirty="0">
                <a:latin typeface="+mn-lt"/>
              </a:rPr>
              <a:t>Obvious injury to skull with bleeding</a:t>
            </a:r>
          </a:p>
          <a:p>
            <a:pPr indent="-457200">
              <a:lnSpc>
                <a:spcPct val="115000"/>
              </a:lnSpc>
              <a:spcBef>
                <a:spcPts val="600"/>
              </a:spcBef>
              <a:buSzPts val="1100"/>
            </a:pPr>
            <a:r>
              <a:rPr lang="en-GB" dirty="0">
                <a:latin typeface="+mn-lt"/>
              </a:rPr>
              <a:t>‘Boggy’ swelling to scalp</a:t>
            </a:r>
          </a:p>
          <a:p>
            <a:pPr indent="-457200">
              <a:lnSpc>
                <a:spcPct val="115000"/>
              </a:lnSpc>
              <a:spcBef>
                <a:spcPts val="600"/>
              </a:spcBef>
              <a:buSzPts val="1100"/>
            </a:pPr>
            <a:r>
              <a:rPr lang="en-GB" dirty="0">
                <a:latin typeface="+mn-lt"/>
              </a:rPr>
              <a:t>Bleeding from the ear or nose</a:t>
            </a:r>
          </a:p>
          <a:p>
            <a:pPr indent="-457200">
              <a:lnSpc>
                <a:spcPct val="115000"/>
              </a:lnSpc>
              <a:spcBef>
                <a:spcPts val="600"/>
              </a:spcBef>
              <a:buSzPts val="1100"/>
            </a:pPr>
            <a:r>
              <a:rPr lang="en-GB" dirty="0">
                <a:latin typeface="+mn-lt"/>
              </a:rPr>
              <a:t>Bruising behind the ears or underneath the eyes</a:t>
            </a:r>
          </a:p>
          <a:p>
            <a:pPr indent="-457200">
              <a:lnSpc>
                <a:spcPct val="115000"/>
              </a:lnSpc>
              <a:spcBef>
                <a:spcPts val="600"/>
              </a:spcBef>
              <a:buSzPts val="1100"/>
            </a:pPr>
            <a:r>
              <a:rPr lang="en-GB" dirty="0">
                <a:latin typeface="+mn-lt"/>
              </a:rPr>
              <a:t>History of head injury</a:t>
            </a:r>
          </a:p>
          <a:p>
            <a:pPr indent="-457200">
              <a:lnSpc>
                <a:spcPct val="115000"/>
              </a:lnSpc>
              <a:spcBef>
                <a:spcPts val="600"/>
              </a:spcBef>
              <a:buSzPts val="1100"/>
            </a:pPr>
            <a:r>
              <a:rPr lang="en-GB" dirty="0">
                <a:latin typeface="+mn-lt"/>
              </a:rPr>
              <a:t>Symptoms of concussion or compression may also be present</a:t>
            </a:r>
          </a:p>
          <a:p>
            <a:pPr indent="-457200">
              <a:lnSpc>
                <a:spcPct val="115000"/>
              </a:lnSpc>
              <a:spcBef>
                <a:spcPts val="800"/>
              </a:spcBef>
              <a:buSzPts val="1100"/>
            </a:pPr>
            <a:endParaRPr lang="en-GB" b="1" dirty="0">
              <a:latin typeface="+mn-lt"/>
            </a:endParaRPr>
          </a:p>
          <a:p>
            <a:pPr indent="-457200">
              <a:lnSpc>
                <a:spcPct val="115000"/>
              </a:lnSpc>
              <a:spcBef>
                <a:spcPts val="800"/>
              </a:spcBef>
              <a:buSzPts val="1100"/>
            </a:pPr>
            <a:endParaRPr lang="en-GB" dirty="0">
              <a:latin typeface="+mn-lt"/>
            </a:endParaRPr>
          </a:p>
          <a:p>
            <a:pPr indent="-457200"/>
            <a:endParaRPr lang="en-GB" dirty="0">
              <a:latin typeface="+mn-lt"/>
            </a:endParaRPr>
          </a:p>
          <a:p>
            <a:pPr indent="-457200"/>
            <a:endParaRPr lang="en-GB" dirty="0">
              <a:latin typeface="+mn-lt"/>
            </a:endParaRPr>
          </a:p>
          <a:p>
            <a:pPr indent="-457200"/>
            <a:endParaRPr lang="en-GB" dirty="0">
              <a:latin typeface="+mn-lt"/>
            </a:endParaRPr>
          </a:p>
          <a:p>
            <a:pPr indent="-457200"/>
            <a:endParaRPr lang="en-GB" dirty="0">
              <a:latin typeface="+mn-lt"/>
            </a:endParaRPr>
          </a:p>
          <a:p>
            <a:pPr indent="-457200">
              <a:lnSpc>
                <a:spcPct val="115000"/>
              </a:lnSpc>
              <a:spcBef>
                <a:spcPts val="600"/>
              </a:spcBef>
              <a:buSzPts val="1100"/>
            </a:pPr>
            <a:endParaRPr dirty="0">
              <a:latin typeface="+mn-lt"/>
            </a:endParaRPr>
          </a:p>
          <a:p>
            <a:pPr indent="-457200">
              <a:lnSpc>
                <a:spcPct val="115000"/>
              </a:lnSpc>
              <a:spcBef>
                <a:spcPts val="800"/>
              </a:spcBef>
              <a:buSzPts val="1100"/>
            </a:pPr>
            <a:endParaRPr b="1" dirty="0">
              <a:latin typeface="+mn-lt"/>
            </a:endParaRPr>
          </a:p>
          <a:p>
            <a:pPr indent="-457200">
              <a:lnSpc>
                <a:spcPct val="115000"/>
              </a:lnSpc>
              <a:spcBef>
                <a:spcPts val="800"/>
              </a:spcBef>
              <a:buSzPts val="1100"/>
            </a:pPr>
            <a:endParaRPr dirty="0">
              <a:latin typeface="+mn-lt"/>
            </a:endParaRPr>
          </a:p>
          <a:p>
            <a:pPr marL="342900" indent="-342900"/>
            <a:endParaRPr dirty="0">
              <a:latin typeface="+mn-lt"/>
            </a:endParaRPr>
          </a:p>
          <a:p>
            <a:pPr marL="342900" indent="-342900"/>
            <a:endParaRPr dirty="0">
              <a:latin typeface="+mn-lt"/>
            </a:endParaRPr>
          </a:p>
          <a:p>
            <a:pPr marL="342900" indent="-342900"/>
            <a:endParaRPr dirty="0">
              <a:latin typeface="+mn-lt"/>
            </a:endParaRPr>
          </a:p>
          <a:p>
            <a:pPr marL="285750" indent="-285750"/>
            <a:endParaRPr b="0" i="0" u="none" strike="noStrike" cap="none"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463150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768</Words>
  <Application>Microsoft Office PowerPoint</Application>
  <PresentationFormat>Custom</PresentationFormat>
  <Paragraphs>146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League Gothic</vt:lpstr>
      <vt:lpstr>League Spartan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2020-01-03T20:21:10Z</dcterms:created>
  <dcterms:modified xsi:type="dcterms:W3CDTF">2020-01-04T17:42:09Z</dcterms:modified>
  <dc:identifier/>
</cp:coreProperties>
</file>